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9" r:id="rId5"/>
    <p:sldId id="258" r:id="rId6"/>
    <p:sldId id="257" r:id="rId7"/>
    <p:sldId id="262" r:id="rId8"/>
    <p:sldId id="264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4860-3249-4B8C-BAEB-A35769B0DDDE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F07F-7C15-4CED-886D-3938100DD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216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4860-3249-4B8C-BAEB-A35769B0DDDE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F07F-7C15-4CED-886D-3938100DD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84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4860-3249-4B8C-BAEB-A35769B0DDDE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F07F-7C15-4CED-886D-3938100DD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860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4860-3249-4B8C-BAEB-A35769B0DDDE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F07F-7C15-4CED-886D-3938100DD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81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4860-3249-4B8C-BAEB-A35769B0DDDE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F07F-7C15-4CED-886D-3938100DD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02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4860-3249-4B8C-BAEB-A35769B0DDDE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F07F-7C15-4CED-886D-3938100DD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570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4860-3249-4B8C-BAEB-A35769B0DDDE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F07F-7C15-4CED-886D-3938100DD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098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4860-3249-4B8C-BAEB-A35769B0DDDE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F07F-7C15-4CED-886D-3938100DD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891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4860-3249-4B8C-BAEB-A35769B0DDDE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F07F-7C15-4CED-886D-3938100DD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230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4860-3249-4B8C-BAEB-A35769B0DDDE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F07F-7C15-4CED-886D-3938100DD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73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4860-3249-4B8C-BAEB-A35769B0DDDE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F07F-7C15-4CED-886D-3938100DD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52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84860-3249-4B8C-BAEB-A35769B0DDDE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9F07F-7C15-4CED-886D-3938100DD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61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34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92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43608" y="0"/>
            <a:ext cx="8568952" cy="7175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60700" marR="3131185" algn="ctr">
              <a:lnSpc>
                <a:spcPct val="115000"/>
              </a:lnSpc>
              <a:spcAft>
                <a:spcPts val="1000"/>
              </a:spcAft>
            </a:pPr>
            <a:endParaRPr lang="uk-UA" sz="1600" b="1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2241550" marR="3131185" indent="177800" algn="ctr">
              <a:lnSpc>
                <a:spcPct val="115000"/>
              </a:lnSpc>
              <a:spcAft>
                <a:spcPts val="1000"/>
              </a:spcAft>
            </a:pPr>
            <a:r>
              <a:rPr lang="uk-UA" sz="1600" b="1" dirty="0" smtClean="0">
                <a:effectLst/>
                <a:latin typeface="Times New Roman"/>
                <a:ea typeface="Calibri"/>
                <a:cs typeface="Times New Roman"/>
              </a:rPr>
              <a:t>ОБЕРЕЖНО  </a:t>
            </a:r>
          </a:p>
          <a:p>
            <a:pPr marL="2241550" marR="3131185" indent="177800" algn="ctr">
              <a:lnSpc>
                <a:spcPct val="115000"/>
              </a:lnSpc>
              <a:spcAft>
                <a:spcPts val="1000"/>
              </a:spcAft>
            </a:pPr>
            <a:r>
              <a:rPr lang="uk-UA" sz="1600" b="1" dirty="0" smtClean="0">
                <a:effectLst/>
                <a:latin typeface="Times New Roman"/>
                <a:ea typeface="Calibri"/>
                <a:cs typeface="Times New Roman"/>
              </a:rPr>
              <a:t>ОТРУЙНІ  ГРИБИ!!!</a:t>
            </a:r>
            <a:endParaRPr lang="ru-RU" sz="1200" dirty="0">
              <a:ea typeface="Calibri"/>
              <a:cs typeface="Times New Roman"/>
            </a:endParaRPr>
          </a:p>
          <a:p>
            <a:pPr marL="900113" marR="3131185" indent="530225">
              <a:lnSpc>
                <a:spcPct val="115000"/>
              </a:lnSpc>
              <a:spcAft>
                <a:spcPts val="1000"/>
              </a:spcAft>
            </a:pPr>
            <a:r>
              <a:rPr lang="uk-UA" sz="1600" dirty="0" smtClean="0">
                <a:effectLst/>
                <a:latin typeface="Times New Roman"/>
                <a:ea typeface="Calibri"/>
                <a:cs typeface="Times New Roman"/>
              </a:rPr>
              <a:t>Гриби - це дарунок лісу, але водночас вони є небезпечним продуктом харчування, який може привести до отруєння, а іноді й смерті Слід завжди пам’ятати, що тільки вміння розпізнавати їстівні гриби і правильне їх приготування вбереже вас від отруєння</a:t>
            </a:r>
            <a:endParaRPr lang="ru-RU" sz="1200" dirty="0" smtClean="0">
              <a:ea typeface="Calibri"/>
              <a:cs typeface="Times New Roman"/>
            </a:endParaRPr>
          </a:p>
          <a:p>
            <a:pPr marL="900113" marR="1780540" indent="530225">
              <a:lnSpc>
                <a:spcPct val="115000"/>
              </a:lnSpc>
              <a:spcAft>
                <a:spcPts val="1000"/>
              </a:spcAft>
            </a:pPr>
            <a:r>
              <a:rPr lang="uk-UA" sz="1600" dirty="0" smtClean="0">
                <a:effectLst/>
                <a:latin typeface="Times New Roman"/>
                <a:ea typeface="Calibri"/>
                <a:cs typeface="Times New Roman"/>
              </a:rPr>
              <a:t>Отруєння грибами – це харчове отруєння, обумовлене вживанням в їжу отруйних, умовно-їстівних або їстівних перезрілих чи з іншими дефектами грибів.</a:t>
            </a:r>
            <a:br>
              <a:rPr lang="uk-UA" sz="160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Отруєння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завжди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починається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гостро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: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з’являються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болі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у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верхній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половині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живота,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нудота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блювання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, пронос;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симптоми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загальної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інтоксикації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організму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–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зальна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слабкість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запаморочення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.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Також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можуть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з'явитися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сплутаність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свідомості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галюцинації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збудження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марення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судоми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та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ін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.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ри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зборі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грибів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навіть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за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наявності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певних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знань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і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досвіду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завжди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необхідно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суворо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дотримуватись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основних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правил,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що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дозволить Вам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уникнути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прикрих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помилок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. Правила та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поради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треба добре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пам'ятати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і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використовувати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при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зборі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і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готуванні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грибів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. </a:t>
            </a:r>
            <a:b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</a:br>
            <a:endParaRPr lang="ru-RU" sz="1200" dirty="0">
              <a:ea typeface="Calibri"/>
              <a:cs typeface="Times New Roman"/>
            </a:endParaRPr>
          </a:p>
          <a:p>
            <a:pPr marR="1870710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. </a:t>
            </a:r>
            <a:endParaRPr lang="ru-RU" sz="1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58638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08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03648" y="255823"/>
            <a:ext cx="8568952" cy="610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marR="2051050" indent="190500" algn="ctr">
              <a:spcAft>
                <a:spcPts val="0"/>
              </a:spcAft>
            </a:pPr>
            <a:r>
              <a:rPr lang="uk-UA" sz="2000" b="1" dirty="0" smtClean="0">
                <a:effectLst/>
                <a:latin typeface="Times New Roman"/>
                <a:ea typeface="Calibri"/>
                <a:cs typeface="Times New Roman"/>
              </a:rPr>
              <a:t>Правила  юного грибника.</a:t>
            </a:r>
            <a:endParaRPr lang="ru-RU" sz="2000" dirty="0">
              <a:ea typeface="Calibri"/>
              <a:cs typeface="Times New Roman"/>
            </a:endParaRPr>
          </a:p>
          <a:p>
            <a:pPr marL="342900" marR="2051050" lvl="0" indent="-342900">
              <a:spcAft>
                <a:spcPts val="0"/>
              </a:spcAft>
              <a:buFont typeface="+mj-lt"/>
              <a:buAutoNum type="arabicPeriod"/>
            </a:pPr>
            <a:r>
              <a:rPr lang="uk-UA" sz="1600" dirty="0" smtClean="0">
                <a:effectLst/>
                <a:latin typeface="Times New Roman"/>
                <a:ea typeface="Calibri"/>
                <a:cs typeface="Times New Roman"/>
              </a:rPr>
              <a:t>Збирайте в лісі лише ті гриби, у яких ви впевнені.</a:t>
            </a:r>
            <a:endParaRPr lang="ru-RU" sz="1600" dirty="0">
              <a:ea typeface="Calibri"/>
              <a:cs typeface="Times New Roman"/>
            </a:endParaRPr>
          </a:p>
          <a:p>
            <a:pPr marL="342900" marR="2051050" lvl="0" indent="-342900">
              <a:spcAft>
                <a:spcPts val="0"/>
              </a:spcAft>
              <a:buFont typeface="+mj-lt"/>
              <a:buAutoNum type="arabicPeriod"/>
            </a:pPr>
            <a:r>
              <a:rPr lang="uk-UA" sz="1600" dirty="0" smtClean="0">
                <a:effectLst/>
                <a:latin typeface="Times New Roman"/>
                <a:ea typeface="Calibri"/>
                <a:cs typeface="Times New Roman"/>
              </a:rPr>
              <a:t>Ніколи не збирайте і не їжте грибів перезрілих, червивих, зіпсованих.</a:t>
            </a:r>
            <a:endParaRPr lang="ru-RU" sz="1600" dirty="0">
              <a:ea typeface="Calibri"/>
              <a:cs typeface="Times New Roman"/>
            </a:endParaRPr>
          </a:p>
          <a:p>
            <a:pPr marL="342900" marR="2051050" lvl="0" indent="-342900">
              <a:spcAft>
                <a:spcPts val="0"/>
              </a:spcAft>
              <a:buFont typeface="+mj-lt"/>
              <a:buAutoNum type="arabicPeriod"/>
            </a:pPr>
            <a:r>
              <a:rPr lang="uk-UA" sz="1600" dirty="0" smtClean="0">
                <a:effectLst/>
                <a:latin typeface="Times New Roman"/>
                <a:ea typeface="Calibri"/>
                <a:cs typeface="Times New Roman"/>
              </a:rPr>
              <a:t>Не їжте сирих грибів.</a:t>
            </a:r>
            <a:endParaRPr lang="ru-RU" sz="1600" dirty="0">
              <a:ea typeface="Calibri"/>
              <a:cs typeface="Times New Roman"/>
            </a:endParaRPr>
          </a:p>
          <a:p>
            <a:pPr marL="342900" marR="2051050" lvl="0" indent="-342900">
              <a:spcAft>
                <a:spcPts val="0"/>
              </a:spcAft>
              <a:buFont typeface="+mj-lt"/>
              <a:buAutoNum type="arabicPeriod"/>
            </a:pPr>
            <a:r>
              <a:rPr lang="uk-UA" sz="1600" dirty="0" smtClean="0">
                <a:effectLst/>
                <a:latin typeface="Times New Roman"/>
                <a:ea typeface="Calibri"/>
                <a:cs typeface="Times New Roman"/>
              </a:rPr>
              <a:t>Якщо зустрінете в лісі бліду поганку, краще знищте її. Червоний мухомор залиште для лосів.</a:t>
            </a:r>
            <a:endParaRPr lang="ru-RU" sz="1600" dirty="0">
              <a:ea typeface="Calibri"/>
              <a:cs typeface="Times New Roman"/>
            </a:endParaRPr>
          </a:p>
          <a:p>
            <a:pPr marL="342900" marR="205105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Дітям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віком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до 14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років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гриби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суворо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протипоказані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!</a:t>
            </a:r>
            <a:endParaRPr lang="ru-RU" sz="1600" dirty="0">
              <a:ea typeface="Calibri"/>
              <a:cs typeface="Times New Roman"/>
            </a:endParaRPr>
          </a:p>
          <a:p>
            <a:pPr marL="342900" marR="205105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Ніколи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не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збирайте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і не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їжте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гриби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переспілі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червиві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і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зіпсовані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ru-RU" sz="1600" dirty="0">
              <a:ea typeface="Calibri"/>
              <a:cs typeface="Times New Roman"/>
            </a:endParaRPr>
          </a:p>
          <a:p>
            <a:pPr marL="342900" marR="205105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Не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їжте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гриби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в сирому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вигляді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ru-RU" sz="1600" dirty="0">
              <a:ea typeface="Calibri"/>
              <a:cs typeface="Times New Roman"/>
            </a:endParaRPr>
          </a:p>
          <a:p>
            <a:pPr marL="342900" marR="2051050" lvl="0" indent="-342900">
              <a:spcAft>
                <a:spcPts val="0"/>
              </a:spcAft>
              <a:buFont typeface="+mj-lt"/>
              <a:buAutoNum type="arabicPeriod"/>
            </a:pPr>
            <a:r>
              <a:rPr lang="uk-UA" sz="1600" dirty="0" smtClean="0">
                <a:effectLst/>
                <a:latin typeface="Times New Roman"/>
                <a:ea typeface="Calibri"/>
                <a:cs typeface="Times New Roman"/>
              </a:rPr>
              <a:t>Не збирайте їх уздовж доріг, залізниць, біля промислових та сільськогосподарських підприємств, автозаправних станцій, у міських парках та </a:t>
            </a:r>
            <a:r>
              <a:rPr lang="uk-UA" sz="1600" dirty="0" err="1" smtClean="0">
                <a:effectLst/>
                <a:latin typeface="Times New Roman"/>
                <a:ea typeface="Calibri"/>
                <a:cs typeface="Times New Roman"/>
              </a:rPr>
              <a:t>сквера</a:t>
            </a:r>
            <a:endParaRPr lang="ru-RU" sz="1600" dirty="0">
              <a:ea typeface="Calibri"/>
              <a:cs typeface="Times New Roman"/>
            </a:endParaRPr>
          </a:p>
          <a:p>
            <a:pPr marL="342900" marR="2051050" lvl="0" indent="-342900">
              <a:spcAft>
                <a:spcPts val="0"/>
              </a:spcAft>
              <a:buFont typeface="+mj-lt"/>
              <a:buAutoNum type="arabicPeriod"/>
            </a:pPr>
            <a:r>
              <a:rPr lang="uk-UA" sz="1600" dirty="0" smtClean="0">
                <a:effectLst/>
                <a:latin typeface="Times New Roman"/>
                <a:ea typeface="Calibri"/>
                <a:cs typeface="Times New Roman"/>
              </a:rPr>
              <a:t> Збирайте тільки ті гриби, про які Ви точно знаєте, що вони їстівні.</a:t>
            </a:r>
            <a:endParaRPr lang="ru-RU" sz="1600" dirty="0">
              <a:ea typeface="Calibri"/>
              <a:cs typeface="Times New Roman"/>
            </a:endParaRPr>
          </a:p>
          <a:p>
            <a:pPr marL="342900" marR="205105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Гриби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які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Ви не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знаєте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або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які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викликають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у Вас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сумніви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, не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слід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куштувати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на смак та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взагалі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вживати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в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їжу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тим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більше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в сирому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вигляді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ru-RU" sz="1600" dirty="0">
              <a:ea typeface="Calibri"/>
              <a:cs typeface="Times New Roman"/>
            </a:endParaRPr>
          </a:p>
          <a:p>
            <a:pPr marL="342900" marR="2051050" lvl="0" indent="-342900">
              <a:spcAft>
                <a:spcPts val="0"/>
              </a:spcAft>
              <a:buFont typeface="+mj-lt"/>
              <a:buAutoNum type="arabicPeriod"/>
            </a:pPr>
            <a:r>
              <a:rPr lang="uk-UA" sz="1600" dirty="0" smtClean="0">
                <a:effectLst/>
                <a:latin typeface="Times New Roman"/>
                <a:ea typeface="Calibri"/>
                <a:cs typeface="Times New Roman"/>
              </a:rPr>
              <a:t>Пам'ятайте, що отруйні гриби не викликають потемніння цибулі та срібних предметів, якщо їх опустити в посуд, де варяться гриби.</a:t>
            </a:r>
            <a:endParaRPr lang="ru-RU" sz="1600" dirty="0">
              <a:ea typeface="Calibri"/>
              <a:cs typeface="Times New Roman"/>
            </a:endParaRPr>
          </a:p>
          <a:p>
            <a:pPr marL="342900" marR="2051050" lvl="0" indent="-342900">
              <a:spcAft>
                <a:spcPts val="0"/>
              </a:spcAft>
              <a:buFont typeface="+mj-lt"/>
              <a:buAutoNum type="arabicPeriod"/>
            </a:pPr>
            <a:r>
              <a:rPr lang="uk-UA" sz="1600" dirty="0" smtClean="0">
                <a:effectLst/>
                <a:latin typeface="Times New Roman"/>
                <a:ea typeface="Calibri"/>
                <a:cs typeface="Times New Roman"/>
              </a:rPr>
              <a:t>Ніяка термічна обробка не звільняє отруйні гриби від отрути.</a:t>
            </a:r>
            <a:br>
              <a:rPr lang="uk-UA" sz="1600" dirty="0" smtClean="0">
                <a:effectLst/>
                <a:latin typeface="Times New Roman"/>
                <a:ea typeface="Calibri"/>
                <a:cs typeface="Times New Roman"/>
              </a:rPr>
            </a:br>
            <a:endParaRPr lang="ru-RU" sz="1600" dirty="0">
              <a:ea typeface="Calibri"/>
              <a:cs typeface="Times New Roman"/>
            </a:endParaRPr>
          </a:p>
          <a:p>
            <a:pPr marL="1430338" marR="2051050">
              <a:spcAft>
                <a:spcPts val="0"/>
              </a:spcAft>
            </a:pPr>
            <a:r>
              <a:rPr lang="uk-UA" sz="1600" dirty="0" smtClean="0">
                <a:effectLst/>
                <a:latin typeface="Times New Roman"/>
                <a:ea typeface="Calibri"/>
                <a:cs typeface="Times New Roman"/>
              </a:rPr>
              <a:t>Гриби дуже цінні для людини, у них містяться вітаміни В, Е,</a:t>
            </a:r>
            <a:r>
              <a:rPr lang="en-US" sz="1600" i="1" dirty="0" smtClean="0">
                <a:effectLst/>
                <a:latin typeface="Times New Roman"/>
                <a:ea typeface="Calibri"/>
                <a:cs typeface="Times New Roman"/>
              </a:rPr>
              <a:t>D</a:t>
            </a:r>
            <a:r>
              <a:rPr lang="ru-RU" sz="1600" i="1" dirty="0" smtClean="0">
                <a:effectLst/>
                <a:latin typeface="Times New Roman"/>
                <a:ea typeface="Calibri"/>
                <a:cs typeface="Times New Roman"/>
              </a:rPr>
              <a:t>.  </a:t>
            </a:r>
            <a:r>
              <a:rPr lang="uk-UA" sz="1600" dirty="0" smtClean="0">
                <a:effectLst/>
                <a:latin typeface="Times New Roman"/>
                <a:ea typeface="Calibri"/>
                <a:cs typeface="Times New Roman"/>
              </a:rPr>
              <a:t> Їжте гриби і бережіть їх.</a:t>
            </a:r>
            <a:endParaRPr lang="ru-RU" sz="1600" dirty="0">
              <a:ea typeface="Calibri"/>
              <a:cs typeface="Times New Roman"/>
            </a:endParaRPr>
          </a:p>
          <a:p>
            <a:pPr marR="1870710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. 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89186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1891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7569" y="476672"/>
            <a:ext cx="889247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30338"/>
            <a:endParaRPr lang="ru-RU" dirty="0" smtClean="0"/>
          </a:p>
          <a:p>
            <a:pPr marL="1430338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лісі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мене роль: </a:t>
            </a:r>
          </a:p>
          <a:p>
            <a:pPr marL="1430338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– БІЛИЙ ГРИБ,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грибний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король. </a:t>
            </a:r>
          </a:p>
          <a:p>
            <a:pPr marL="1430338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бору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здавна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1430338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БОРОВИК. 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найперших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товстенький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грибів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Глянуть любо,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властивостях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цінний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росте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Лікар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дубом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гриб)                             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гриб)  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гриб - один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цінних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грибів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Росте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хвойних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листяних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змішаних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лісах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прогалинах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лісових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узліссях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рідкому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молодому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ялиннику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вологому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червня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жовтень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Забарвлення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шляпки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дубових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лісах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темно-бура,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листяних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-бура,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соснових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темно-бура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фіолетовим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відтінком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ялинових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червонясто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-бура.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капелюшка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грибів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віком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жовтіє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нарешті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жовтувато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-зеленою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заготівлі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грибів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сушіння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 сушеному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гриби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грибів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темніють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тому вони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гриб". Суп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сушених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грибів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ароматний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поживний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гриби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смачні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маринованому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Свіжі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гриби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смаженому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супу.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393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189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9323" y="404664"/>
            <a:ext cx="9070371" cy="6295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2650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Ми –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хлоп‘ята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-МАСЛЮКИ, </a:t>
            </a:r>
            <a:b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В нас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руді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липкі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шапки. </a:t>
            </a:r>
            <a:b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Хто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знаходить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нас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між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сосон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, </a:t>
            </a:r>
            <a:b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Йдемо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в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кошик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залюбки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. </a:t>
            </a:r>
            <a:endParaRPr lang="ru-RU" sz="1600" dirty="0">
              <a:ea typeface="Calibri"/>
              <a:cs typeface="Times New Roman"/>
            </a:endParaRPr>
          </a:p>
          <a:p>
            <a:pPr marL="88900" indent="-88900">
              <a:lnSpc>
                <a:spcPct val="115000"/>
              </a:lnSpc>
              <a:spcAft>
                <a:spcPts val="1000"/>
              </a:spcAft>
            </a:pP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Виросли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гриби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прекрасні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— </a:t>
            </a:r>
            <a:r>
              <a:rPr lang="uk-UA" sz="1600" dirty="0" smtClean="0">
                <a:effectLst/>
                <a:latin typeface="Times New Roman"/>
                <a:ea typeface="Calibri"/>
                <a:cs typeface="Times New Roman"/>
              </a:rPr>
              <a:t>        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Слизьку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шапку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одягнув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Капелюшки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в них,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мов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в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маслі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r>
              <a:rPr lang="uk-UA" sz="1600" dirty="0" smtClean="0">
                <a:effectLst/>
                <a:latin typeface="Times New Roman"/>
                <a:ea typeface="Calibri"/>
                <a:cs typeface="Times New Roman"/>
              </a:rPr>
              <a:t>      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І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під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деревом заснув... </a:t>
            </a:r>
            <a:b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І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збирають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грибники </a:t>
            </a:r>
            <a:r>
              <a:rPr lang="uk-UA" sz="1600" dirty="0" smtClean="0">
                <a:effectLst/>
                <a:latin typeface="Times New Roman"/>
                <a:ea typeface="Calibri"/>
                <a:cs typeface="Times New Roman"/>
              </a:rPr>
              <a:t>                      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З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задоволенням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збирають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Маслянисті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... </a:t>
            </a:r>
            <a:r>
              <a:rPr lang="uk-UA" sz="1600" dirty="0" smtClean="0">
                <a:effectLst/>
                <a:latin typeface="Times New Roman"/>
                <a:ea typeface="Calibri"/>
                <a:cs typeface="Times New Roman"/>
              </a:rPr>
              <a:t>                                   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І на зиму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закривають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. </a:t>
            </a:r>
            <a:b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uk-UA" sz="1600" b="1" dirty="0" smtClean="0">
                <a:effectLst/>
                <a:latin typeface="Times New Roman"/>
                <a:ea typeface="Calibri"/>
                <a:cs typeface="Times New Roman"/>
              </a:rPr>
              <a:t>                      </a:t>
            </a:r>
            <a:r>
              <a:rPr lang="ru-RU" sz="1600" b="1" dirty="0" smtClean="0">
                <a:effectLst/>
                <a:latin typeface="Times New Roman"/>
                <a:ea typeface="Calibri"/>
                <a:cs typeface="Times New Roman"/>
              </a:rPr>
              <a:t>(Маслюки)</a:t>
            </a:r>
            <a:r>
              <a:rPr lang="uk-UA" sz="1600" b="1" dirty="0" smtClean="0">
                <a:effectLst/>
                <a:latin typeface="Times New Roman"/>
                <a:ea typeface="Calibri"/>
                <a:cs typeface="Times New Roman"/>
              </a:rPr>
              <a:t>                                                  </a:t>
            </a:r>
            <a:r>
              <a:rPr lang="ru-RU" sz="1600" b="1" dirty="0" smtClean="0">
                <a:effectLst/>
                <a:latin typeface="Times New Roman"/>
                <a:ea typeface="Calibri"/>
                <a:cs typeface="Times New Roman"/>
              </a:rPr>
              <a:t>(Маслюки)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r>
              <a:rPr lang="uk-UA" sz="1600" dirty="0" smtClean="0">
                <a:effectLst/>
                <a:latin typeface="Times New Roman"/>
                <a:ea typeface="Calibri"/>
                <a:cs typeface="Times New Roman"/>
              </a:rPr>
              <a:t>                      </a:t>
            </a:r>
            <a:endParaRPr lang="ru-RU" sz="1600" dirty="0">
              <a:ea typeface="Calibri"/>
              <a:cs typeface="Times New Roman"/>
            </a:endParaRPr>
          </a:p>
          <a:p>
            <a:pPr marR="1780540" indent="270510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М</a:t>
            </a:r>
            <a:r>
              <a:rPr lang="uk-UA" sz="1600" dirty="0" err="1" smtClean="0">
                <a:effectLst/>
                <a:latin typeface="Times New Roman"/>
                <a:ea typeface="Calibri"/>
                <a:cs typeface="Times New Roman"/>
              </a:rPr>
              <a:t>аслюк</a:t>
            </a:r>
            <a:r>
              <a:rPr lang="uk-UA" sz="1600" dirty="0" smtClean="0">
                <a:effectLst/>
                <a:latin typeface="Times New Roman"/>
                <a:ea typeface="Calibri"/>
                <a:cs typeface="Times New Roman"/>
              </a:rPr>
              <a:t> іще має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назви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: маслюк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дійсний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, маслюк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звичайний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маслуха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, маслюк,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масляк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, сосновик,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чалиш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. Росте в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соснових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борах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уздовж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доріг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, на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лісових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узліссях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, у сосновому молодняку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серед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заростей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вереску, на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старих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гарах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звичайно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великими родинами з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липня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до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пізньої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осені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Віддає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перевагу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піщаним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і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суперпіщаним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ґрунтам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. Гриб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дуже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часто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буває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уражений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личинками комах.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Капелюшок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діаметром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до 10 см гладкий,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подушкопдібна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злегка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опуклий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пізніше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майже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плоский,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слизуватий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. Низ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капелюшка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закритий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плівкою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що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з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віком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розривається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й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утворює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кільце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навколо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ніжки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. Один з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найпоширеніших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видів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їстівних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грибів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, по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своїй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врожайності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в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хвойних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лісах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займає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перше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місце</a:t>
            </a:r>
            <a:r>
              <a:rPr lang="uk-UA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. П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о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смакових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якостях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дуже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близький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до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білих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грибів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. Перед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уживанням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шкірочку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з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капелюшка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краще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зніміть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Вживається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в сушеному,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свіжому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маринованому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і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солоному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виді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.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82365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4555" y="0"/>
            <a:ext cx="8712968" cy="6644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30575"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330575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Я ЛИСИЧКА, я сестричка </a:t>
            </a:r>
            <a:b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сиджу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без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діла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 </a:t>
            </a:r>
            <a:b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Наймодніший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капелюшок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b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Я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сьогодні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вділа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 </a:t>
            </a:r>
            <a:b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Чепурна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я в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капелюшку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b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Та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вродлива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личком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 </a:t>
            </a:r>
            <a:b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Подарую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капелюшки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b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Ще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й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своїм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сестричкам.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250440">
              <a:lnSpc>
                <a:spcPct val="115000"/>
              </a:lnSpc>
              <a:spcAft>
                <a:spcPts val="1000"/>
              </a:spcAf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722313">
              <a:lnSpc>
                <a:spcPct val="115000"/>
              </a:lnSpc>
              <a:spcAft>
                <a:spcPts val="1000"/>
              </a:spcAft>
            </a:pP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Ці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грибочки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невеличкі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 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      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Біля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кущика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сидять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b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Із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близнючок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в них сестрички. 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І у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кошик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не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хотять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b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лісах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мандрують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пішки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 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Жовті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братики й сестрички  </a:t>
            </a:r>
            <a:b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Носять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рижі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босоніжки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      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Називаються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...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722313">
              <a:lnSpc>
                <a:spcPct val="115000"/>
              </a:lnSpc>
              <a:spcAft>
                <a:spcPts val="1000"/>
              </a:spcAft>
            </a:pPr>
            <a:r>
              <a:rPr lang="uk-UA" sz="16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        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(Лисички) </a:t>
            </a:r>
            <a:r>
              <a:rPr lang="uk-UA" sz="16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                         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</a:t>
            </a:r>
            <a:r>
              <a:rPr lang="uk-UA" sz="16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</a:t>
            </a:r>
            <a:r>
              <a:rPr lang="ru-RU" sz="16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исички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).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42913" marR="1691005" indent="176213" algn="just">
              <a:lnSpc>
                <a:spcPct val="115000"/>
              </a:lnSpc>
              <a:spcAft>
                <a:spcPts val="1000"/>
              </a:spcAf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Лисички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ростуть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великими родинами в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хвойних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і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змішаних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лісах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з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липня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по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жовтень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Капелюшок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у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молодих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грибів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опуклий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у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дорослих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грибів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стає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увігнутим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з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нерівними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краями.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Забарвлення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капелюшка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і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ніжки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яєчно-жовте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М'якоть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жовта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з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приємним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запахом. Лисички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майже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ніколи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не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уражаються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червоточиною.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Уживаються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для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готування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других блюд (для жарки) і для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засолювання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834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752" y="174247"/>
            <a:ext cx="9036496" cy="6578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2650">
              <a:lnSpc>
                <a:spcPct val="115000"/>
              </a:lnSpc>
              <a:spcAft>
                <a:spcPts val="1000"/>
              </a:spcAf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 нашого ОПЕНЬКА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uk-UA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uk-UA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Невеличка сімейка: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uk-UA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uk-UA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Під пеньками потроху,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uk-UA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uk-UA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Ще десяток – з-під моху,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uk-UA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uk-UA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П‘ять – з широкими шапками,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uk-UA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uk-UA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Сім – сховались під листками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uk-UA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uk-UA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Та маленьких штук із двісті.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uk-UA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uk-UA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кошик можуть і не влізти.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722313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Ці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стрункі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грибочки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        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Обліпили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всі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пеньочки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uk-UA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Зайняли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пеньочки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           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Мами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- тата сини й дочки: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Шапки в них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кругленькі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  Мов гвіздочки всі тоненькі,</a:t>
            </a:r>
            <a:br>
              <a:rPr lang="uk-UA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uk-UA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Кличуть їх ….                                          Вишукані й чепурненькі.</a:t>
            </a:r>
            <a:br>
              <a:rPr lang="uk-UA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uk-UA" sz="16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 (Опеньки) 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uk-UA" sz="16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                                         (Опеньки)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42913" marR="1420495" indent="266700">
              <a:lnSpc>
                <a:spcPct val="115000"/>
              </a:lnSpc>
              <a:spcAft>
                <a:spcPts val="1000"/>
              </a:spcAft>
            </a:pPr>
            <a:r>
              <a:rPr lang="uk-UA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Опенки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ростуть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великими родинами на пеньках, на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коренях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іноді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уздовж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тріщин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хвойних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і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листяних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дерев з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кінця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серпня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до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заморозків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Іноді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можна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знайти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пеньок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цілком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покритий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опеньками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як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шапкою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Опеньки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часто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можна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знайти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 зарослях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лісової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кропиви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Капелюшок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опеньків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зверху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сірувато-жовтий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чи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буруватий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з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лусочками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знизу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пластинчастий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білий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Ніжка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тонка з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кільцем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(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залишок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плівки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що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у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молодих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грибів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закриває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нижню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частину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капелюшка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М'якоть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біла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з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приємним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запахом</a:t>
            </a: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Опеньки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можна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жарити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сушити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солити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З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опеньків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виходить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дуже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смачний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суп.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Дрібні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опеньки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найкраще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маринувати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758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7524" y="162977"/>
            <a:ext cx="8568952" cy="6366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0450">
              <a:spcAft>
                <a:spcPts val="0"/>
              </a:spcAft>
            </a:pPr>
            <a:endParaRPr lang="uk-UA" sz="16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330450">
              <a:spcAft>
                <a:spcPts val="0"/>
              </a:spcAf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Під берізками ростуть,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330450">
              <a:spcAft>
                <a:spcPts val="0"/>
              </a:spcAf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Тому так гриби і звуть.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330450">
              <a:spcAft>
                <a:spcPts val="0"/>
              </a:spcAf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ПІДБЕРЕЗНИКИ – смачненькі,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330450">
              <a:spcAft>
                <a:spcPts val="0"/>
              </a:spcAf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Носять шапки червоненькі.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722313">
              <a:lnSpc>
                <a:spcPct val="115000"/>
              </a:lnSpc>
              <a:spcAft>
                <a:spcPts val="1000"/>
              </a:spcAft>
            </a:pP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Під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березою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грибочок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 зеленому гаю </a:t>
            </a:r>
            <a:b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Поряд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мама і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синочок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..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Під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березою стою,</a:t>
            </a:r>
            <a:b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 деревом вони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куми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Через те і маю</a:t>
            </a:r>
            <a:b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Добре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знаємо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їх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ми!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  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Назву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я свою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6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                       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</a:t>
            </a:r>
            <a:r>
              <a:rPr lang="ru-RU" sz="16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Підберезники</a:t>
            </a:r>
            <a:r>
              <a:rPr lang="uk-UA" sz="16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                            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</a:t>
            </a:r>
            <a:r>
              <a:rPr lang="ru-RU" sz="16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Підберезник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R="1330960">
              <a:lnSpc>
                <a:spcPct val="115000"/>
              </a:lnSpc>
              <a:spcAft>
                <a:spcPts val="1000"/>
              </a:spcAf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Підберезники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ростуть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у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березових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чи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змішаним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з березою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лісах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і в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перелісках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з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червня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по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жовтень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Капелюшок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плоско-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опуклий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Верхня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сторона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капелюшка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буває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ясно-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сіра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жовтувата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чи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темно-бура,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майже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чорна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знизу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біла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з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віком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сіріє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М'якоть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капелюшка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біла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при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зламі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довго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не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темніє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Існує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різновид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підберезника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у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якого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м'якоть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на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зламі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рожевіє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Ніжка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сірувато-білого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кольору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з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темними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лусочками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у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молодих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грибів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вона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порівняно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товста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але з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віком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витягається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Найкраще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підберезники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жарити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Капелюшка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молодих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грибів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можна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маринувати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і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сушити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(але при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сушінні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гриби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чорніють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). З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підберезників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можна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зварити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смачний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суп.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491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3" y="0"/>
            <a:ext cx="9144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6273" y="315069"/>
            <a:ext cx="8568952" cy="6227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1063">
              <a:spcAft>
                <a:spcPts val="0"/>
              </a:spcAft>
            </a:pP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В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полі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, в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лісі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, в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магазині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, </a:t>
            </a:r>
            <a:b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В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білій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чи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рудій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шапчині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– </a:t>
            </a:r>
            <a:b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У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пошані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ПЕЧЕРИЦЯ, </a:t>
            </a:r>
            <a:endParaRPr lang="ru-RU" sz="1200" dirty="0">
              <a:ea typeface="Calibri"/>
              <a:cs typeface="Times New Roman"/>
            </a:endParaRPr>
          </a:p>
          <a:p>
            <a:pPr marL="2151063">
              <a:spcAft>
                <a:spcPts val="0"/>
              </a:spcAft>
            </a:pP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Бо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на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всі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смаки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годиться. </a:t>
            </a: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600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2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Добра людям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помічниця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:</a:t>
            </a:r>
            <a:r>
              <a:rPr lang="uk-UA" sz="1600" dirty="0" smtClean="0">
                <a:effectLst/>
                <a:latin typeface="Times New Roman"/>
                <a:ea typeface="Calibri"/>
                <a:cs typeface="Times New Roman"/>
              </a:rPr>
              <a:t>                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r>
              <a:rPr lang="uk-UA" sz="1600" dirty="0" smtClean="0">
                <a:effectLst/>
                <a:latin typeface="Times New Roman"/>
                <a:ea typeface="Calibri"/>
                <a:cs typeface="Times New Roman"/>
              </a:rPr>
              <a:t>По </a:t>
            </a:r>
            <a:r>
              <a:rPr lang="uk-UA" sz="1600" dirty="0" err="1" smtClean="0">
                <a:effectLst/>
                <a:latin typeface="Times New Roman"/>
                <a:ea typeface="Calibri"/>
                <a:cs typeface="Times New Roman"/>
              </a:rPr>
              <a:t>–нашому</a:t>
            </a:r>
            <a:r>
              <a:rPr lang="uk-UA" sz="1600" dirty="0" smtClean="0">
                <a:effectLst/>
                <a:latin typeface="Times New Roman"/>
                <a:ea typeface="Calibri"/>
                <a:cs typeface="Times New Roman"/>
              </a:rPr>
              <a:t> я </a:t>
            </a:r>
            <a:r>
              <a:rPr lang="uk-UA" sz="1600" dirty="0" err="1" smtClean="0">
                <a:effectLst/>
                <a:latin typeface="Times New Roman"/>
                <a:ea typeface="Calibri"/>
                <a:cs typeface="Times New Roman"/>
              </a:rPr>
              <a:t>–печериця</a:t>
            </a:r>
            <a:r>
              <a:rPr lang="uk-UA" sz="1600" dirty="0" smtClean="0">
                <a:effectLst/>
                <a:latin typeface="Times New Roman"/>
                <a:ea typeface="Calibri"/>
                <a:cs typeface="Times New Roman"/>
              </a:rPr>
              <a:t>,</a:t>
            </a:r>
            <a:endParaRPr lang="ru-RU" sz="12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Є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їй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чим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в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житті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гордиться! </a:t>
            </a:r>
            <a:r>
              <a:rPr lang="uk-UA" sz="1600" dirty="0" smtClean="0">
                <a:effectLst/>
                <a:latin typeface="Times New Roman"/>
                <a:ea typeface="Calibri"/>
                <a:cs typeface="Times New Roman"/>
              </a:rPr>
              <a:t>            А по – </a:t>
            </a:r>
            <a:r>
              <a:rPr lang="uk-UA" sz="1600" dirty="0" err="1" smtClean="0">
                <a:effectLst/>
                <a:latin typeface="Times New Roman"/>
                <a:ea typeface="Calibri"/>
                <a:cs typeface="Times New Roman"/>
              </a:rPr>
              <a:t>французьки</a:t>
            </a:r>
            <a:r>
              <a:rPr lang="uk-UA" sz="1600" dirty="0" smtClean="0">
                <a:effectLst/>
                <a:latin typeface="Times New Roman"/>
                <a:ea typeface="Calibri"/>
                <a:cs typeface="Times New Roman"/>
              </a:rPr>
              <a:t> – шампіньйон.</a:t>
            </a:r>
            <a:endParaRPr lang="ru-RU" sz="12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У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теплицях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місце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має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-</a:t>
            </a:r>
            <a:r>
              <a:rPr lang="uk-UA" sz="1600" dirty="0" smtClean="0">
                <a:effectLst/>
                <a:latin typeface="Times New Roman"/>
                <a:ea typeface="Calibri"/>
                <a:cs typeface="Times New Roman"/>
              </a:rPr>
              <a:t>                     Хоч куцо нога , білолиця,</a:t>
            </a:r>
            <a:endParaRPr lang="ru-RU" sz="12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Йод в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собі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для нас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тримає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!</a:t>
            </a:r>
            <a:r>
              <a:rPr lang="uk-UA" sz="1600" dirty="0" smtClean="0">
                <a:effectLst/>
                <a:latin typeface="Times New Roman"/>
                <a:ea typeface="Calibri"/>
                <a:cs typeface="Times New Roman"/>
              </a:rPr>
              <a:t>               Але витримую фасон.</a:t>
            </a:r>
            <a:endParaRPr lang="ru-RU" sz="12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uk-UA" sz="1600" dirty="0" smtClean="0">
                <a:effectLst/>
                <a:latin typeface="Times New Roman"/>
                <a:ea typeface="Calibri"/>
                <a:cs typeface="Times New Roman"/>
              </a:rPr>
              <a:t>          </a:t>
            </a: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600" b="1" dirty="0" smtClean="0">
                <a:effectLst/>
                <a:latin typeface="Times New Roman"/>
                <a:ea typeface="Calibri"/>
                <a:cs typeface="Times New Roman"/>
              </a:rPr>
              <a:t>                   </a:t>
            </a:r>
            <a:r>
              <a:rPr lang="ru-RU" sz="1600" b="1" dirty="0" smtClean="0">
                <a:effectLst/>
                <a:latin typeface="Times New Roman"/>
                <a:ea typeface="Calibri"/>
                <a:cs typeface="Times New Roman"/>
              </a:rPr>
              <a:t> (</a:t>
            </a:r>
            <a:r>
              <a:rPr lang="ru-RU" sz="1600" b="1" dirty="0" err="1" smtClean="0">
                <a:effectLst/>
                <a:latin typeface="Times New Roman"/>
                <a:ea typeface="Calibri"/>
                <a:cs typeface="Times New Roman"/>
              </a:rPr>
              <a:t>Шампіньйон</a:t>
            </a:r>
            <a:r>
              <a:rPr lang="ru-RU" sz="1600" b="1" dirty="0" smtClean="0">
                <a:effectLst/>
                <a:latin typeface="Times New Roman"/>
                <a:ea typeface="Calibri"/>
                <a:cs typeface="Times New Roman"/>
              </a:rPr>
              <a:t> (</a:t>
            </a:r>
            <a:r>
              <a:rPr lang="ru-RU" sz="1600" b="1" dirty="0" err="1" smtClean="0">
                <a:effectLst/>
                <a:latin typeface="Times New Roman"/>
                <a:ea typeface="Calibri"/>
                <a:cs typeface="Times New Roman"/>
              </a:rPr>
              <a:t>печ</a:t>
            </a:r>
            <a:r>
              <a:rPr lang="uk-UA" sz="1600" b="1" dirty="0" smtClean="0">
                <a:effectLst/>
                <a:latin typeface="Times New Roman"/>
                <a:ea typeface="Calibri"/>
                <a:cs typeface="Times New Roman"/>
              </a:rPr>
              <a:t>е</a:t>
            </a:r>
            <a:r>
              <a:rPr lang="ru-RU" sz="1600" b="1" dirty="0" err="1" smtClean="0">
                <a:effectLst/>
                <a:latin typeface="Times New Roman"/>
                <a:ea typeface="Calibri"/>
                <a:cs typeface="Times New Roman"/>
              </a:rPr>
              <a:t>риця</a:t>
            </a:r>
            <a:r>
              <a:rPr lang="ru-RU" sz="1600" b="1" dirty="0" smtClean="0">
                <a:effectLst/>
                <a:latin typeface="Times New Roman"/>
                <a:ea typeface="Calibri"/>
                <a:cs typeface="Times New Roman"/>
              </a:rPr>
              <a:t>)) </a:t>
            </a:r>
            <a:endParaRPr lang="ru-RU" sz="1200" dirty="0">
              <a:ea typeface="Calibri"/>
              <a:cs typeface="Times New Roman"/>
            </a:endParaRPr>
          </a:p>
          <a:p>
            <a:pPr marR="1691005">
              <a:lnSpc>
                <a:spcPct val="115000"/>
              </a:lnSpc>
              <a:spcAft>
                <a:spcPts val="1000"/>
              </a:spcAft>
            </a:pPr>
            <a:r>
              <a:rPr lang="uk-UA" sz="1600" dirty="0" smtClean="0">
                <a:effectLst/>
                <a:latin typeface="Times New Roman"/>
                <a:ea typeface="Calibri"/>
                <a:cs typeface="Times New Roman"/>
              </a:rPr>
              <a:t>         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Печериці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ростуть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на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перегнійному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ґрунті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, на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гнойових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і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сміттєвих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купах, у городах, на лугах, у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доріг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.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Капелюшок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м'ясисто-білий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із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сіруватим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чи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розоватим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відтінком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з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дрібними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буруватими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лусочками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, у</a:t>
            </a: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молодих</a:t>
            </a: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грибів</a:t>
            </a: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напівкруглий</a:t>
            </a: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ru-RU" sz="1600" b="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потім</a:t>
            </a: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стає</a:t>
            </a: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зонтоподібним</a:t>
            </a: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. </a:t>
            </a:r>
            <a:r>
              <a:rPr lang="ru-RU" sz="1600" b="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М'якоть</a:t>
            </a: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біла</a:t>
            </a: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, на </a:t>
            </a:r>
            <a:r>
              <a:rPr lang="ru-RU" sz="1600" b="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зламі</a:t>
            </a: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рожевіє</a:t>
            </a: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. </a:t>
            </a:r>
            <a:r>
              <a:rPr lang="ru-RU" sz="1600" b="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Нижня</a:t>
            </a: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сторона </a:t>
            </a:r>
            <a:r>
              <a:rPr lang="ru-RU" sz="1600" b="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капелюшка</a:t>
            </a: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(пластинки) у </a:t>
            </a:r>
            <a:r>
              <a:rPr lang="ru-RU" sz="1600" b="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молодих</a:t>
            </a: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грибів</a:t>
            </a: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рожева</a:t>
            </a: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, з </a:t>
            </a:r>
            <a:r>
              <a:rPr lang="ru-RU" sz="1600" b="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віком</a:t>
            </a: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стає</a:t>
            </a: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червоно</a:t>
            </a: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-бурою і коричневою. У </a:t>
            </a:r>
            <a:r>
              <a:rPr lang="ru-RU" sz="1600" b="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молодих</a:t>
            </a: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грибів</a:t>
            </a: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нижня</a:t>
            </a: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сторона </a:t>
            </a:r>
            <a:r>
              <a:rPr lang="ru-RU" sz="1600" b="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капелюшка</a:t>
            </a: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затягнута</a:t>
            </a: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білою</a:t>
            </a: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плівкою</a:t>
            </a: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ru-RU" sz="1600" b="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що</a:t>
            </a: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згодом</a:t>
            </a: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розривається</a:t>
            </a: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і </a:t>
            </a:r>
            <a:r>
              <a:rPr lang="ru-RU" sz="1600" b="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залишається</a:t>
            </a: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на </a:t>
            </a:r>
            <a:r>
              <a:rPr lang="ru-RU" sz="1600" b="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ніжці</a:t>
            </a: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у </a:t>
            </a:r>
            <a:r>
              <a:rPr lang="ru-RU" sz="1600" b="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виді</a:t>
            </a: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кільця</a:t>
            </a: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. </a:t>
            </a:r>
            <a:r>
              <a:rPr lang="ru-RU" sz="1600" b="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Ніжка</a:t>
            </a: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біла</a:t>
            </a: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щільна</a:t>
            </a: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. </a:t>
            </a:r>
            <a:r>
              <a:rPr lang="ru-RU" sz="1600" b="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Печериці</a:t>
            </a: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можна</a:t>
            </a: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розводити</a:t>
            </a: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штучно за </a:t>
            </a:r>
            <a:r>
              <a:rPr lang="ru-RU" sz="1600" b="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допомогою</a:t>
            </a: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шматочків</a:t>
            </a: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грибниці</a:t>
            </a: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в </a:t>
            </a:r>
            <a:r>
              <a:rPr lang="ru-RU" sz="1600" b="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спеціальних</a:t>
            </a: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темних</a:t>
            </a: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чи</a:t>
            </a: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приміщеннях</a:t>
            </a: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на грядках </a:t>
            </a:r>
            <a:r>
              <a:rPr lang="ru-RU" sz="1600" b="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із</a:t>
            </a: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гною. </a:t>
            </a:r>
            <a:r>
              <a:rPr lang="ru-RU" sz="1600" b="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Печериці</a:t>
            </a: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використовуються</a:t>
            </a: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для </a:t>
            </a:r>
            <a:r>
              <a:rPr lang="ru-RU" sz="1600" b="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готування</a:t>
            </a: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других блюд, для </a:t>
            </a:r>
            <a:r>
              <a:rPr lang="ru-RU" sz="1600" b="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сушіння</a:t>
            </a: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і </a:t>
            </a:r>
            <a:r>
              <a:rPr lang="ru-RU" sz="1600" b="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маринування</a:t>
            </a: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ru-RU" sz="1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17090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7524" y="162977"/>
            <a:ext cx="8568952" cy="6596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0450">
              <a:spcAft>
                <a:spcPts val="0"/>
              </a:spcAft>
            </a:pPr>
            <a:endParaRPr lang="uk-UA" sz="16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152650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effectLst/>
                <a:latin typeface="Times New Roman"/>
                <a:ea typeface="Times New Roman"/>
                <a:cs typeface="Times New Roman"/>
              </a:rPr>
              <a:t>Я гриб грибів. Я – ПІДОСИЧНИК.</a:t>
            </a:r>
            <a:endParaRPr lang="ru-RU" sz="1400" dirty="0">
              <a:ea typeface="Calibri"/>
              <a:cs typeface="Times New Roman"/>
            </a:endParaRPr>
          </a:p>
          <a:p>
            <a:pPr marL="2152650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effectLst/>
                <a:latin typeface="Times New Roman"/>
                <a:ea typeface="Times New Roman"/>
                <a:cs typeface="Times New Roman"/>
              </a:rPr>
              <a:t>Найбільший в лісі </a:t>
            </a:r>
            <a:r>
              <a:rPr lang="uk-UA" sz="1400" dirty="0" err="1" smtClean="0">
                <a:effectLst/>
                <a:latin typeface="Times New Roman"/>
                <a:ea typeface="Times New Roman"/>
                <a:cs typeface="Times New Roman"/>
              </a:rPr>
              <a:t>симпатичник</a:t>
            </a:r>
            <a:r>
              <a:rPr lang="uk-UA" sz="1400" dirty="0" smtClean="0">
                <a:effectLst/>
                <a:latin typeface="Times New Roman"/>
                <a:ea typeface="Times New Roman"/>
                <a:cs typeface="Times New Roman"/>
              </a:rPr>
              <a:t>.</a:t>
            </a:r>
            <a:endParaRPr lang="ru-RU" sz="1400" dirty="0">
              <a:ea typeface="Calibri"/>
              <a:cs typeface="Times New Roman"/>
            </a:endParaRPr>
          </a:p>
          <a:p>
            <a:pPr marL="2152650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effectLst/>
                <a:latin typeface="Times New Roman"/>
                <a:ea typeface="Times New Roman"/>
                <a:cs typeface="Times New Roman"/>
              </a:rPr>
              <a:t>До мене не ідуть – біжать,</a:t>
            </a:r>
            <a:endParaRPr lang="ru-RU" sz="1400" dirty="0">
              <a:ea typeface="Calibri"/>
              <a:cs typeface="Times New Roman"/>
            </a:endParaRPr>
          </a:p>
          <a:p>
            <a:pPr marL="2152650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effectLst/>
                <a:latin typeface="Times New Roman"/>
                <a:ea typeface="Times New Roman"/>
                <a:cs typeface="Times New Roman"/>
              </a:rPr>
              <a:t>Покласти в кошика спішать.</a:t>
            </a:r>
            <a:endParaRPr lang="ru-RU" sz="1400" dirty="0">
              <a:ea typeface="Calibri"/>
              <a:cs typeface="Times New Roman"/>
            </a:endParaRPr>
          </a:p>
          <a:p>
            <a:pPr marL="2152650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effectLst/>
                <a:latin typeface="Times New Roman"/>
                <a:ea typeface="Times New Roman"/>
                <a:cs typeface="Times New Roman"/>
              </a:rPr>
              <a:t>А шапка в мене, глянь, яка! –</a:t>
            </a:r>
            <a:endParaRPr lang="ru-RU" sz="1400" dirty="0">
              <a:ea typeface="Calibri"/>
              <a:cs typeface="Times New Roman"/>
            </a:endParaRPr>
          </a:p>
          <a:p>
            <a:pPr marL="2152650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effectLst/>
                <a:latin typeface="Times New Roman"/>
                <a:ea typeface="Times New Roman"/>
                <a:cs typeface="Times New Roman"/>
              </a:rPr>
              <a:t>Як  у гриба-боровика,</a:t>
            </a:r>
            <a:endParaRPr lang="ru-RU" sz="1400" dirty="0">
              <a:ea typeface="Calibri"/>
              <a:cs typeface="Times New Roman"/>
            </a:endParaRPr>
          </a:p>
          <a:p>
            <a:pPr marL="2152650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effectLst/>
                <a:latin typeface="Times New Roman"/>
                <a:ea typeface="Times New Roman"/>
                <a:cs typeface="Times New Roman"/>
              </a:rPr>
              <a:t>Лише з різницею тією,</a:t>
            </a:r>
            <a:endParaRPr lang="ru-RU" sz="1400" dirty="0">
              <a:ea typeface="Calibri"/>
              <a:cs typeface="Times New Roman"/>
            </a:endParaRPr>
          </a:p>
          <a:p>
            <a:pPr marL="2152650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effectLst/>
                <a:latin typeface="Times New Roman"/>
                <a:ea typeface="Times New Roman"/>
                <a:cs typeface="Times New Roman"/>
              </a:rPr>
              <a:t>Що верх червоний у моєї.</a:t>
            </a:r>
            <a:endParaRPr lang="ru-RU" sz="1400" dirty="0">
              <a:ea typeface="Calibri"/>
              <a:cs typeface="Times New Roman"/>
            </a:endParaRPr>
          </a:p>
          <a:p>
            <a:pPr marL="2152650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effectLst/>
                <a:latin typeface="Times New Roman"/>
                <a:ea typeface="Times New Roman"/>
                <a:cs typeface="Times New Roman"/>
              </a:rPr>
              <a:t>Удався вродою і зростом.</a:t>
            </a:r>
            <a:endParaRPr lang="ru-RU" sz="1400" dirty="0">
              <a:ea typeface="Calibri"/>
              <a:cs typeface="Times New Roman"/>
            </a:endParaRPr>
          </a:p>
          <a:p>
            <a:pPr marL="2152650">
              <a:lnSpc>
                <a:spcPct val="115000"/>
              </a:lnSpc>
              <a:spcAft>
                <a:spcPts val="0"/>
              </a:spcAft>
            </a:pPr>
            <a:r>
              <a:rPr lang="uk-UA" sz="1400" dirty="0" err="1" smtClean="0">
                <a:effectLst/>
                <a:latin typeface="Times New Roman"/>
                <a:ea typeface="Times New Roman"/>
                <a:cs typeface="Times New Roman"/>
              </a:rPr>
              <a:t>Грузд</a:t>
            </a:r>
            <a:r>
              <a:rPr lang="uk-UA" sz="1400" dirty="0" smtClean="0">
                <a:effectLst/>
                <a:latin typeface="Times New Roman"/>
                <a:ea typeface="Times New Roman"/>
                <a:cs typeface="Times New Roman"/>
              </a:rPr>
              <a:t> проти мене - карлик просто.</a:t>
            </a:r>
            <a:endParaRPr lang="ru-RU" sz="1400" dirty="0">
              <a:ea typeface="Calibri"/>
              <a:cs typeface="Times New Roman"/>
            </a:endParaRPr>
          </a:p>
          <a:p>
            <a:pPr marL="2152650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effectLst/>
                <a:latin typeface="Times New Roman"/>
                <a:ea typeface="Times New Roman"/>
                <a:cs typeface="Times New Roman"/>
              </a:rPr>
              <a:t>І навіть на боровика</a:t>
            </a:r>
            <a:endParaRPr lang="ru-RU" sz="1400" dirty="0">
              <a:ea typeface="Calibri"/>
              <a:cs typeface="Times New Roman"/>
            </a:endParaRPr>
          </a:p>
          <a:p>
            <a:pPr marL="2152650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effectLst/>
                <a:latin typeface="Times New Roman"/>
                <a:ea typeface="Times New Roman"/>
                <a:cs typeface="Times New Roman"/>
              </a:rPr>
              <a:t>Дивитись мушу звисока.</a:t>
            </a:r>
            <a:endParaRPr lang="ru-RU" sz="1400" dirty="0">
              <a:ea typeface="Calibri"/>
              <a:cs typeface="Times New Roman"/>
            </a:endParaRPr>
          </a:p>
          <a:p>
            <a:pPr marL="5294313">
              <a:spcAft>
                <a:spcPts val="0"/>
              </a:spcAft>
            </a:pP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Вдяглися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чепурні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грибки </a:t>
            </a:r>
            <a:b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У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помаранчеві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шапки. </a:t>
            </a:r>
            <a:endParaRPr lang="ru-RU" sz="1400" dirty="0">
              <a:ea typeface="Calibri"/>
              <a:cs typeface="Times New Roman"/>
            </a:endParaRPr>
          </a:p>
          <a:p>
            <a:pPr marL="5294313">
              <a:lnSpc>
                <a:spcPct val="115000"/>
              </a:lnSpc>
              <a:spcAft>
                <a:spcPts val="1000"/>
              </a:spcAft>
            </a:pP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під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осиками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ростуть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Їх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uk-UA" sz="1400" b="1" dirty="0" smtClean="0">
                <a:effectLst/>
                <a:latin typeface="Times New Roman"/>
                <a:ea typeface="Calibri"/>
                <a:cs typeface="Times New Roman"/>
              </a:rPr>
              <a:t>(</a:t>
            </a:r>
            <a:r>
              <a:rPr lang="ru-RU" sz="1400" b="1" dirty="0" smtClean="0">
                <a:effectLst/>
                <a:latin typeface="Times New Roman"/>
                <a:ea typeface="Calibri"/>
                <a:cs typeface="Times New Roman"/>
              </a:rPr>
              <a:t>ПІДОСИЧНИКАМИ</a:t>
            </a:r>
            <a:r>
              <a:rPr lang="uk-UA" sz="1400" b="1" dirty="0" smtClean="0">
                <a:effectLst/>
                <a:latin typeface="Times New Roman"/>
                <a:ea typeface="Calibri"/>
                <a:cs typeface="Times New Roman"/>
              </a:rPr>
              <a:t>)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звуть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, .</a:t>
            </a:r>
            <a:endParaRPr lang="ru-RU" sz="1400" dirty="0">
              <a:ea typeface="Calibri"/>
              <a:cs typeface="Times New Roman"/>
            </a:endParaRPr>
          </a:p>
          <a:p>
            <a:pPr marL="1588" marR="1691005" indent="179388">
              <a:lnSpc>
                <a:spcPct val="115000"/>
              </a:lnSpc>
              <a:spcAft>
                <a:spcPts val="1000"/>
              </a:spcAft>
            </a:pP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Підосичники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(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червоноголовці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)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ростуть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у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листяних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найчастіше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в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осикових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лісах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, у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березових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перелісках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іноді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біля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сосен з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липня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по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жовтень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.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Капелюшок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у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молодих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грибів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напівкулястий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, краями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щільно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прилягає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до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ніжки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, з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віком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стає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плоско-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опуклим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.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Верхня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сторона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капелюшка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пофарбована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в оранжево-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червоний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чи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в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буровато-жовтий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колір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.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Нижня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сторона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капелюшка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біла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, з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віком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сіріє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.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Ніжка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потовщена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донизу,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міцна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біла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з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темними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лусочками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.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М'якоть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біла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, на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зламі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синіє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потім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стає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темно-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сірою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чи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чорною.Червоноголовці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вживають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для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жарення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засолювання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і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сушіння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(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гриби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при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цьому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сутеніють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).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Молоді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красноголовці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добре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маринувати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. З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червоноголовців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можна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зварити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смачний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суп.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2110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7524" y="162977"/>
            <a:ext cx="8568952" cy="6187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0450">
              <a:spcAft>
                <a:spcPts val="0"/>
              </a:spcAft>
            </a:pPr>
            <a:endParaRPr lang="uk-UA" sz="16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152650">
              <a:lnSpc>
                <a:spcPct val="115000"/>
              </a:lnSpc>
              <a:spcAft>
                <a:spcPts val="1000"/>
              </a:spcAft>
            </a:pP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Крихкі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шапк</a:t>
            </a:r>
            <a:r>
              <a:rPr lang="uk-UA" sz="1600" dirty="0" smtClean="0">
                <a:effectLst/>
                <a:latin typeface="Times New Roman"/>
                <a:ea typeface="Calibri"/>
                <a:cs typeface="Times New Roman"/>
              </a:rPr>
              <a:t>и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біленькі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ніжки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– </a:t>
            </a:r>
            <a:b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Це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кольорові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СИРОЇЖКИ. </a:t>
            </a:r>
            <a:b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А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чом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же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звуться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дивно так? </a:t>
            </a:r>
            <a:b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Бо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їх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сирими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їсть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слимак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ru-RU" sz="1200" dirty="0">
              <a:ea typeface="Calibri"/>
              <a:cs typeface="Times New Roman"/>
            </a:endParaRPr>
          </a:p>
          <a:p>
            <a:pPr marL="442913" marR="1691005">
              <a:lnSpc>
                <a:spcPct val="115000"/>
              </a:lnSpc>
              <a:spcAft>
                <a:spcPts val="1000"/>
              </a:spcAft>
            </a:pPr>
            <a:r>
              <a:rPr lang="uk-UA" sz="1600" dirty="0" smtClean="0">
                <a:effectLst/>
                <a:latin typeface="Times New Roman"/>
                <a:ea typeface="Calibri"/>
                <a:cs typeface="Times New Roman"/>
              </a:rPr>
              <a:t>Капелюхи в них яскраві: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r>
              <a:rPr lang="uk-UA" sz="1600" dirty="0" smtClean="0">
                <a:effectLst/>
                <a:latin typeface="Times New Roman"/>
                <a:ea typeface="Calibri"/>
                <a:cs typeface="Times New Roman"/>
              </a:rPr>
              <a:t>            І червоні, і зелені</a:t>
            </a:r>
            <a:br>
              <a:rPr lang="uk-UA" sz="160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uk-UA" sz="1600" dirty="0" smtClean="0">
                <a:effectLst/>
                <a:latin typeface="Times New Roman"/>
                <a:ea typeface="Calibri"/>
                <a:cs typeface="Times New Roman"/>
              </a:rPr>
              <a:t>Жовті, сірі, зеленаві,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r>
              <a:rPr lang="uk-UA" sz="1600" dirty="0" smtClean="0">
                <a:effectLst/>
                <a:latin typeface="Times New Roman"/>
                <a:ea typeface="Calibri"/>
                <a:cs typeface="Times New Roman"/>
              </a:rPr>
              <a:t>                  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В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кошик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просяться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до мене. </a:t>
            </a:r>
            <a:r>
              <a:rPr lang="uk-UA" sz="1600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uk-UA" sz="160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uk-UA" sz="1600" dirty="0" smtClean="0">
                <a:effectLst/>
                <a:latin typeface="Times New Roman"/>
                <a:ea typeface="Calibri"/>
                <a:cs typeface="Times New Roman"/>
              </a:rPr>
              <a:t>Зачекайте, любі, трішки, —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r>
              <a:rPr lang="uk-UA" sz="1600" dirty="0" smtClean="0">
                <a:effectLst/>
                <a:latin typeface="Times New Roman"/>
                <a:ea typeface="Calibri"/>
                <a:cs typeface="Times New Roman"/>
              </a:rPr>
              <a:t>      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Симпатичні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білоніжки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їх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назвали</a:t>
            </a:r>
            <a:r>
              <a:rPr lang="uk-UA" sz="1600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uk-UA" sz="160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uk-UA" sz="1600" dirty="0" smtClean="0">
                <a:effectLst/>
                <a:latin typeface="Times New Roman"/>
                <a:ea typeface="Calibri"/>
                <a:cs typeface="Times New Roman"/>
              </a:rPr>
              <a:t>Я зберу вас, ...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r>
              <a:rPr lang="uk-UA" sz="1600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uk-UA" sz="160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uk-UA" sz="1600" b="1" dirty="0" smtClean="0">
                <a:effectLst/>
                <a:latin typeface="Times New Roman"/>
                <a:ea typeface="Calibri"/>
                <a:cs typeface="Times New Roman"/>
              </a:rPr>
              <a:t>                       </a:t>
            </a:r>
            <a:r>
              <a:rPr lang="ru-RU" sz="1600" b="1" dirty="0" smtClean="0">
                <a:effectLst/>
                <a:latin typeface="Times New Roman"/>
                <a:ea typeface="Calibri"/>
                <a:cs typeface="Times New Roman"/>
              </a:rPr>
              <a:t>(</a:t>
            </a:r>
            <a:r>
              <a:rPr lang="ru-RU" sz="1600" b="1" dirty="0" err="1" smtClean="0">
                <a:effectLst/>
                <a:latin typeface="Times New Roman"/>
                <a:ea typeface="Calibri"/>
                <a:cs typeface="Times New Roman"/>
              </a:rPr>
              <a:t>Сироїжки</a:t>
            </a:r>
            <a:r>
              <a:rPr lang="ru-RU" sz="1200" b="1" dirty="0">
                <a:ea typeface="Calibri"/>
                <a:cs typeface="Times New Roman"/>
              </a:rPr>
              <a:t>).</a:t>
            </a:r>
            <a:r>
              <a:rPr lang="uk-UA" sz="1200" b="1" dirty="0">
                <a:ea typeface="Calibri"/>
                <a:cs typeface="Times New Roman"/>
              </a:rPr>
              <a:t>                                                           </a:t>
            </a:r>
            <a:r>
              <a:rPr lang="ru-RU" sz="1600" b="1" dirty="0" smtClean="0">
                <a:effectLst/>
                <a:latin typeface="Times New Roman"/>
                <a:ea typeface="Calibri"/>
                <a:cs typeface="Times New Roman"/>
              </a:rPr>
              <a:t>(</a:t>
            </a:r>
            <a:r>
              <a:rPr lang="ru-RU" sz="1600" b="1" dirty="0" err="1" smtClean="0">
                <a:effectLst/>
                <a:latin typeface="Times New Roman"/>
                <a:ea typeface="Calibri"/>
                <a:cs typeface="Times New Roman"/>
              </a:rPr>
              <a:t>Сироїжки</a:t>
            </a:r>
            <a:r>
              <a:rPr lang="ru-RU" sz="1200" b="1" dirty="0">
                <a:ea typeface="Calibri"/>
                <a:cs typeface="Times New Roman"/>
              </a:rPr>
              <a:t>).</a:t>
            </a:r>
            <a:r>
              <a:rPr lang="uk-UA" sz="1200" b="1" dirty="0">
                <a:ea typeface="Calibri"/>
                <a:cs typeface="Times New Roman"/>
              </a:rPr>
              <a:t>  </a:t>
            </a:r>
            <a:endParaRPr lang="ru-RU" sz="1200" dirty="0">
              <a:ea typeface="Calibri"/>
              <a:cs typeface="Times New Roman"/>
            </a:endParaRPr>
          </a:p>
          <a:p>
            <a:pPr marR="1870710">
              <a:lnSpc>
                <a:spcPct val="115000"/>
              </a:lnSpc>
              <a:spcAft>
                <a:spcPts val="1000"/>
              </a:spcAft>
            </a:pPr>
            <a:r>
              <a:rPr lang="uk-UA" sz="1600" dirty="0" smtClean="0">
                <a:effectLst/>
                <a:latin typeface="Times New Roman"/>
                <a:ea typeface="Calibri"/>
                <a:cs typeface="Times New Roman"/>
              </a:rPr>
              <a:t>    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r>
              <a:rPr lang="uk-UA" sz="1400" dirty="0" smtClean="0">
                <a:effectLst/>
                <a:latin typeface="Times New Roman"/>
                <a:ea typeface="Calibri"/>
                <a:cs typeface="Times New Roman"/>
              </a:rPr>
              <a:t>Г</a:t>
            </a:r>
            <a:r>
              <a:rPr lang="ru-RU" sz="14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риби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r>
              <a:rPr lang="ru-RU" sz="1400" u="sng" dirty="0" err="1" smtClean="0">
                <a:solidFill>
                  <a:schemeClr val="bg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сироїжки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r>
              <a:rPr lang="ru-RU" sz="14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мабуть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одні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з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найбільш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поширених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серед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всіх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грибів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.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Їх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можна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зустріти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скрізь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, де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тільки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є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ліс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. 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Причому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вони комфортно себе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почувають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як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під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листяними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деревами, так і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під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хвойними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.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Хоча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особливо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подобається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їм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поселятися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під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молодими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берізками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і на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узбіччі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доріг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. в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природі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налічується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більше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60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різних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видів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сироїжок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. 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Залежно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від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території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розповсюдження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вони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розрізняються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за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кольором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і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навіть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за формою в основному,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зустрічаються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 фото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сироїжок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, 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які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мають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капелюшок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червоного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(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червоно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-коричневого),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сіро-зеленуватого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і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яскраво-рожевого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кольору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.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Ніжка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у них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біла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.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Якщо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розламати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капелюшок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, то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м’якоть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всередині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також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чисто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білого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кольору.Смаков</a:t>
            </a:r>
            <a:r>
              <a:rPr lang="uk-UA" sz="1400" dirty="0" smtClean="0">
                <a:effectLst/>
                <a:latin typeface="Times New Roman"/>
                <a:ea typeface="Calibri"/>
                <a:cs typeface="Times New Roman"/>
              </a:rPr>
              <a:t>і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якості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сироїжок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загальновідомі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.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Існує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безліч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кулінарних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рецептів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по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їх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приготуванню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. 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Сироїжки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смачні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в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смаженому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вигляді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зварені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в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супі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і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мариновані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. Вони не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тільки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смачні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, але і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дуже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корисні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. У них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міститься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багато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вітамінів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, а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також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фосфору,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калію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заліза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магнію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кальцію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і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натрію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. </a:t>
            </a:r>
            <a:endParaRPr lang="ru-RU" sz="1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973108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579</Words>
  <Application>Microsoft Office PowerPoint</Application>
  <PresentationFormat>Экран (4:3)</PresentationFormat>
  <Paragraphs>86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8</cp:revision>
  <dcterms:created xsi:type="dcterms:W3CDTF">2013-11-26T06:45:43Z</dcterms:created>
  <dcterms:modified xsi:type="dcterms:W3CDTF">2013-11-26T08:49:14Z</dcterms:modified>
</cp:coreProperties>
</file>