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7E12-9BBE-49C1-8CB6-FE11F24F15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AAF9-9029-4A95-9F8A-37D61FFDDD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9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0ABB-2B04-4FBC-BAF7-455FD27768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1F13-BEB8-41A2-9AE2-8AD9B49228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713F-9CAD-4D96-8D06-DBD7DF507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9F3F-560C-466A-8D43-6575B4797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8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C13E-E263-4F49-8BDB-B65F183773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9B41-2778-4EC5-92DD-0A6C8AA84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3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2E1A-62E6-4E04-88E6-F3D15B1DE5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A6C0-CF65-4590-A50F-E77A240233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4EE7-BD2C-49EA-989E-A3174D5232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68F5-AA81-4EC9-94B3-88F61D995B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3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0788-CDC8-41C4-B063-992C70BE19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C553-7204-489A-B8F9-A0A898037B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1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CC27-EDC0-4A41-8767-4741D88B77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28E5-274F-415F-B559-3124D26229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6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92B5-6A5A-4090-8438-E81D0F852C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B31-561A-4669-BC67-F3C630EDAF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8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E7C2-44EA-458F-8836-CB33373E3A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39D2-292C-4EEA-9163-0AE081315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7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995-23DD-4BB3-B273-C0CA648D0F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78ED-E681-43B7-9EE1-7314BB9F08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0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83B9C-DE99-45D3-BFAB-4774F4B980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55AFB-F86E-4ACD-A69C-13A0C5476C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5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3"/>
            <a:ext cx="7772400" cy="2835747"/>
          </a:xfrm>
        </p:spPr>
        <p:txBody>
          <a:bodyPr>
            <a:noAutofit/>
          </a:bodyPr>
          <a:lstStyle/>
          <a:p>
            <a:r>
              <a:rPr lang="ru-RU" dirty="0" err="1"/>
              <a:t>Заняття</a:t>
            </a:r>
            <a:r>
              <a:rPr lang="ru-RU" dirty="0"/>
              <a:t> з </a:t>
            </a:r>
            <a:r>
              <a:rPr lang="ru-RU" dirty="0" err="1"/>
              <a:t>мовленнєвого</a:t>
            </a:r>
            <a:r>
              <a:rPr lang="ru-RU" dirty="0"/>
              <a:t>  </a:t>
            </a:r>
            <a:r>
              <a:rPr lang="ru-RU" dirty="0" err="1"/>
              <a:t>розвитку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на  тему:</a:t>
            </a:r>
            <a:br>
              <a:rPr lang="ru-RU" dirty="0"/>
            </a:br>
            <a:r>
              <a:rPr lang="ru-RU" dirty="0"/>
              <a:t> « В </a:t>
            </a:r>
            <a:r>
              <a:rPr lang="ru-RU" dirty="0" err="1"/>
              <a:t>гості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до нас весна»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293096"/>
            <a:ext cx="4568552" cy="1656184"/>
          </a:xfrm>
        </p:spPr>
        <p:txBody>
          <a:bodyPr/>
          <a:lstStyle/>
          <a:p>
            <a:r>
              <a:rPr lang="ru-RU" sz="2400" dirty="0" err="1">
                <a:solidFill>
                  <a:schemeClr val="tx2"/>
                </a:solidFill>
              </a:rPr>
              <a:t>Підготувала</a:t>
            </a:r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 err="1">
                <a:solidFill>
                  <a:schemeClr val="tx2"/>
                </a:solidFill>
              </a:rPr>
              <a:t>Вихователь</a:t>
            </a:r>
            <a:r>
              <a:rPr lang="ru-RU" sz="2400" dirty="0">
                <a:solidFill>
                  <a:schemeClr val="tx2"/>
                </a:solidFill>
              </a:rPr>
              <a:t> ДНЗ «Теремок»</a:t>
            </a:r>
          </a:p>
          <a:p>
            <a:r>
              <a:rPr lang="ru-RU" sz="2400" dirty="0">
                <a:solidFill>
                  <a:schemeClr val="tx2"/>
                </a:solidFill>
              </a:rPr>
              <a:t>Яковенко О.С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	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7.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Вивчення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заклички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Вдосконалення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вимови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звукосполучень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[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шч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].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Іди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іди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дощику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Зварю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тобі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борщику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глинянім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горщику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Іди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іди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дощику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8964488" cy="3933056"/>
          </a:xfrm>
        </p:spPr>
      </p:pic>
    </p:spTree>
    <p:extLst>
      <p:ext uri="{BB962C8B-B14F-4D97-AF65-F5344CB8AC3E}">
        <p14:creationId xmlns:p14="http://schemas.microsoft.com/office/powerpoint/2010/main" val="5675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8.Вихователь</a:t>
            </a:r>
            <a:r>
              <a:rPr lang="ru-RU" sz="2800" dirty="0">
                <a:solidFill>
                  <a:srgbClr val="7030A0"/>
                </a:solidFill>
              </a:rPr>
              <a:t>.  </a:t>
            </a:r>
            <a:r>
              <a:rPr lang="ru-RU" sz="2800" dirty="0" err="1" smtClean="0">
                <a:solidFill>
                  <a:srgbClr val="7030A0"/>
                </a:solidFill>
              </a:rPr>
              <a:t>Послухайте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діти</a:t>
            </a:r>
            <a:r>
              <a:rPr lang="ru-RU" sz="2800" dirty="0" smtClean="0">
                <a:solidFill>
                  <a:srgbClr val="7030A0"/>
                </a:solidFill>
              </a:rPr>
              <a:t>  загадку: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Добре</a:t>
            </a:r>
            <a:r>
              <a:rPr lang="ru-RU" sz="2800" dirty="0">
                <a:solidFill>
                  <a:srgbClr val="7030A0"/>
                </a:solidFill>
              </a:rPr>
              <a:t>, </a:t>
            </a:r>
            <a:r>
              <a:rPr lang="ru-RU" sz="2800" dirty="0" err="1">
                <a:solidFill>
                  <a:srgbClr val="7030A0"/>
                </a:solidFill>
              </a:rPr>
              <a:t>гарне</a:t>
            </a:r>
            <a:r>
              <a:rPr lang="ru-RU" sz="2800" dirty="0">
                <a:solidFill>
                  <a:srgbClr val="7030A0"/>
                </a:solidFill>
              </a:rPr>
              <a:t>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         На </a:t>
            </a:r>
            <a:r>
              <a:rPr lang="ru-RU" sz="2800" dirty="0">
                <a:solidFill>
                  <a:srgbClr val="7030A0"/>
                </a:solidFill>
              </a:rPr>
              <a:t>людей дивиться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     А </a:t>
            </a:r>
            <a:r>
              <a:rPr lang="ru-RU" sz="2800" dirty="0">
                <a:solidFill>
                  <a:srgbClr val="7030A0"/>
                </a:solidFill>
              </a:rPr>
              <a:t>людям на себе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                            </a:t>
            </a:r>
            <a:r>
              <a:rPr lang="ru-RU" sz="2800" dirty="0" err="1" smtClean="0">
                <a:solidFill>
                  <a:srgbClr val="7030A0"/>
                </a:solidFill>
              </a:rPr>
              <a:t>Дивитися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не </a:t>
            </a:r>
            <a:r>
              <a:rPr lang="ru-RU" sz="2800" dirty="0" err="1">
                <a:solidFill>
                  <a:srgbClr val="7030A0"/>
                </a:solidFill>
              </a:rPr>
              <a:t>велить</a:t>
            </a:r>
            <a:r>
              <a:rPr lang="ru-RU" sz="2800" dirty="0">
                <a:solidFill>
                  <a:srgbClr val="7030A0"/>
                </a:solidFill>
              </a:rPr>
              <a:t>. ( </a:t>
            </a:r>
            <a:r>
              <a:rPr lang="ru-RU" sz="2800" dirty="0" err="1">
                <a:solidFill>
                  <a:srgbClr val="7030A0"/>
                </a:solidFill>
              </a:rPr>
              <a:t>Сонце</a:t>
            </a:r>
            <a:r>
              <a:rPr lang="ru-RU" sz="2800" dirty="0">
                <a:solidFill>
                  <a:srgbClr val="7030A0"/>
                </a:solidFill>
              </a:rPr>
              <a:t>).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 err="1">
                <a:solidFill>
                  <a:srgbClr val="7030A0"/>
                </a:solidFill>
              </a:rPr>
              <a:t>Вихователь</a:t>
            </a:r>
            <a:r>
              <a:rPr lang="ru-RU" sz="2800" dirty="0">
                <a:solidFill>
                  <a:srgbClr val="7030A0"/>
                </a:solidFill>
              </a:rPr>
              <a:t> на </a:t>
            </a:r>
            <a:r>
              <a:rPr lang="ru-RU" sz="2800" dirty="0" err="1">
                <a:solidFill>
                  <a:srgbClr val="7030A0"/>
                </a:solidFill>
              </a:rPr>
              <a:t>магнітну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дошку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виставляє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сонечко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 err="1">
                <a:solidFill>
                  <a:srgbClr val="7030A0"/>
                </a:solidFill>
              </a:rPr>
              <a:t>Щоб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повернути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сонечку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промені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потрібно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відгадати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загадки,готові</a:t>
            </a:r>
            <a:r>
              <a:rPr lang="ru-RU" sz="2800" dirty="0">
                <a:solidFill>
                  <a:srgbClr val="7030A0"/>
                </a:solidFill>
              </a:rPr>
              <a:t>? </a:t>
            </a:r>
            <a:r>
              <a:rPr lang="ru-RU" sz="2800" dirty="0" err="1">
                <a:solidFill>
                  <a:srgbClr val="7030A0"/>
                </a:solidFill>
              </a:rPr>
              <a:t>Слухайте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уважно</a:t>
            </a:r>
            <a:r>
              <a:rPr lang="ru-RU" sz="2800" dirty="0">
                <a:solidFill>
                  <a:srgbClr val="7030A0"/>
                </a:solidFill>
              </a:rPr>
              <a:t>!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51520" y="149037"/>
            <a:ext cx="3228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1. </a:t>
            </a:r>
            <a:r>
              <a:rPr lang="ru-RU" dirty="0">
                <a:solidFill>
                  <a:srgbClr val="0070C0"/>
                </a:solidFill>
              </a:rPr>
              <a:t>З </a:t>
            </a:r>
            <a:r>
              <a:rPr lang="ru-RU" dirty="0" err="1">
                <a:solidFill>
                  <a:srgbClr val="0070C0"/>
                </a:solidFill>
              </a:rPr>
              <a:t>кінцем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прийде</a:t>
            </a:r>
            <a:r>
              <a:rPr lang="ru-RU" dirty="0">
                <a:solidFill>
                  <a:srgbClr val="0070C0"/>
                </a:solidFill>
              </a:rPr>
              <a:t> вона,</a:t>
            </a:r>
          </a:p>
          <a:p>
            <a:r>
              <a:rPr lang="ru-RU" dirty="0" err="1">
                <a:solidFill>
                  <a:srgbClr val="0070C0"/>
                </a:solidFill>
              </a:rPr>
              <a:t>Улюблениця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всіх</a:t>
            </a:r>
            <a:r>
              <a:rPr lang="ru-RU" dirty="0">
                <a:solidFill>
                  <a:srgbClr val="0070C0"/>
                </a:solidFill>
              </a:rPr>
              <a:t>, …</a:t>
            </a:r>
          </a:p>
          <a:p>
            <a:r>
              <a:rPr lang="ru-RU" dirty="0">
                <a:solidFill>
                  <a:srgbClr val="0070C0"/>
                </a:solidFill>
              </a:rPr>
              <a:t>(Весна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013176"/>
            <a:ext cx="29473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</a:t>
            </a:r>
            <a:r>
              <a:rPr lang="ru-RU" dirty="0" err="1">
                <a:solidFill>
                  <a:srgbClr val="002060"/>
                </a:solidFill>
              </a:rPr>
              <a:t>Тільки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вчора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теплий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вітер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приніс</a:t>
            </a:r>
            <a:r>
              <a:rPr lang="ru-RU" dirty="0">
                <a:solidFill>
                  <a:srgbClr val="002060"/>
                </a:solidFill>
              </a:rPr>
              <a:t> нам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весни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r>
              <a:rPr lang="ru-RU" dirty="0">
                <a:solidFill>
                  <a:srgbClr val="002060"/>
                </a:solidFill>
              </a:rPr>
              <a:t> А </a:t>
            </a:r>
            <a:r>
              <a:rPr lang="ru-RU" dirty="0" err="1">
                <a:solidFill>
                  <a:srgbClr val="002060"/>
                </a:solidFill>
              </a:rPr>
              <a:t>сьогодні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дивні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квіти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 </a:t>
            </a:r>
            <a:r>
              <a:rPr lang="ru-RU" dirty="0" err="1">
                <a:solidFill>
                  <a:srgbClr val="002060"/>
                </a:solidFill>
              </a:rPr>
              <a:t>Крізь</a:t>
            </a:r>
            <a:r>
              <a:rPr lang="ru-RU" dirty="0">
                <a:solidFill>
                  <a:srgbClr val="002060"/>
                </a:solidFill>
              </a:rPr>
              <a:t> замети проросли.</a:t>
            </a:r>
          </a:p>
          <a:p>
            <a:r>
              <a:rPr lang="ru-RU" dirty="0">
                <a:solidFill>
                  <a:srgbClr val="002060"/>
                </a:solidFill>
              </a:rPr>
              <a:t>  ( </a:t>
            </a:r>
            <a:r>
              <a:rPr lang="ru-RU" dirty="0" err="1">
                <a:solidFill>
                  <a:srgbClr val="002060"/>
                </a:solidFill>
              </a:rPr>
              <a:t>Підсніжники</a:t>
            </a:r>
            <a:r>
              <a:rPr lang="ru-RU" dirty="0">
                <a:solidFill>
                  <a:srgbClr val="002060"/>
                </a:solidFill>
              </a:rPr>
              <a:t> 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0"/>
            <a:ext cx="3419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3.Три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брати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ідуть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світу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-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зими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назустріч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літу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Перший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пройде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тане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лід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другий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пройде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всюди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квіт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третій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пройде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укрива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землю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шовкова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трава!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Неразлучні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три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брати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Не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стрічався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 ними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(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Березень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квітень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травень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5342586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4.Коли  </a:t>
            </a:r>
            <a:r>
              <a:rPr lang="ru-RU" dirty="0">
                <a:solidFill>
                  <a:srgbClr val="C00000"/>
                </a:solidFill>
              </a:rPr>
              <a:t>падаю я з неба</a:t>
            </a:r>
          </a:p>
          <a:p>
            <a:r>
              <a:rPr lang="ru-RU" dirty="0">
                <a:solidFill>
                  <a:srgbClr val="C00000"/>
                </a:solidFill>
              </a:rPr>
              <a:t>   Люди </a:t>
            </a:r>
            <a:r>
              <a:rPr lang="ru-RU" dirty="0" err="1">
                <a:solidFill>
                  <a:srgbClr val="C00000"/>
                </a:solidFill>
              </a:rPr>
              <a:t>кажуть</a:t>
            </a:r>
            <a:r>
              <a:rPr lang="ru-RU" dirty="0">
                <a:solidFill>
                  <a:srgbClr val="C00000"/>
                </a:solidFill>
              </a:rPr>
              <a:t>: "Так і треба.</a:t>
            </a:r>
          </a:p>
          <a:p>
            <a:r>
              <a:rPr lang="ru-RU" dirty="0">
                <a:solidFill>
                  <a:srgbClr val="C00000"/>
                </a:solidFill>
              </a:rPr>
              <a:t>   </a:t>
            </a:r>
            <a:r>
              <a:rPr lang="ru-RU" dirty="0" err="1">
                <a:solidFill>
                  <a:srgbClr val="C00000"/>
                </a:solidFill>
              </a:rPr>
              <a:t>Восени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тоді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вважай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   Буде </a:t>
            </a:r>
            <a:r>
              <a:rPr lang="ru-RU" dirty="0" err="1">
                <a:solidFill>
                  <a:srgbClr val="C00000"/>
                </a:solidFill>
              </a:rPr>
              <a:t>добрий</a:t>
            </a:r>
            <a:r>
              <a:rPr lang="ru-RU" dirty="0">
                <a:solidFill>
                  <a:srgbClr val="C00000"/>
                </a:solidFill>
              </a:rPr>
              <a:t> урожай!"  (</a:t>
            </a:r>
            <a:r>
              <a:rPr lang="ru-RU" dirty="0" err="1">
                <a:solidFill>
                  <a:srgbClr val="C00000"/>
                </a:solidFill>
              </a:rPr>
              <a:t>дощ</a:t>
            </a:r>
            <a:r>
              <a:rPr lang="ru-RU" dirty="0">
                <a:solidFill>
                  <a:srgbClr val="C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42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7906072" cy="596265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9.Висновок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err="1">
                <a:solidFill>
                  <a:srgbClr val="C00000"/>
                </a:solidFill>
              </a:rPr>
              <a:t>Запитання</a:t>
            </a:r>
            <a:r>
              <a:rPr lang="ru-RU" sz="2800" dirty="0">
                <a:solidFill>
                  <a:srgbClr val="C00000"/>
                </a:solidFill>
              </a:rPr>
              <a:t> до </a:t>
            </a:r>
            <a:r>
              <a:rPr lang="ru-RU" sz="2800" dirty="0" err="1">
                <a:solidFill>
                  <a:srgbClr val="C00000"/>
                </a:solidFill>
              </a:rPr>
              <a:t>дітей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 1.Діти, давайте </a:t>
            </a:r>
            <a:r>
              <a:rPr lang="ru-RU" sz="2800" dirty="0" err="1">
                <a:solidFill>
                  <a:srgbClr val="C00000"/>
                </a:solidFill>
              </a:rPr>
              <a:t>пригадаємо</a:t>
            </a:r>
            <a:r>
              <a:rPr lang="ru-RU" sz="2800" dirty="0">
                <a:solidFill>
                  <a:srgbClr val="C00000"/>
                </a:solidFill>
              </a:rPr>
              <a:t> про </a:t>
            </a:r>
            <a:r>
              <a:rPr lang="ru-RU" sz="2800" dirty="0" err="1">
                <a:solidFill>
                  <a:srgbClr val="C00000"/>
                </a:solidFill>
              </a:rPr>
              <a:t>що</a:t>
            </a:r>
            <a:r>
              <a:rPr lang="ru-RU" sz="2800" dirty="0">
                <a:solidFill>
                  <a:srgbClr val="C00000"/>
                </a:solidFill>
              </a:rPr>
              <a:t> в нас </a:t>
            </a:r>
            <a:r>
              <a:rPr lang="ru-RU" sz="2800" dirty="0" err="1">
                <a:solidFill>
                  <a:srgbClr val="C00000"/>
                </a:solidFill>
              </a:rPr>
              <a:t>сьогодні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було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заняття</a:t>
            </a:r>
            <a:r>
              <a:rPr lang="ru-RU" sz="2800" dirty="0">
                <a:solidFill>
                  <a:srgbClr val="C00000"/>
                </a:solidFill>
              </a:rPr>
              <a:t>?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 2. </a:t>
            </a:r>
            <a:r>
              <a:rPr lang="ru-RU" sz="2800" dirty="0" err="1">
                <a:solidFill>
                  <a:srgbClr val="C00000"/>
                </a:solidFill>
              </a:rPr>
              <a:t>Що</a:t>
            </a:r>
            <a:r>
              <a:rPr lang="ru-RU" sz="2800" dirty="0">
                <a:solidFill>
                  <a:srgbClr val="C00000"/>
                </a:solidFill>
              </a:rPr>
              <a:t> за  картину ми </a:t>
            </a:r>
            <a:r>
              <a:rPr lang="ru-RU" sz="2800" dirty="0" err="1">
                <a:solidFill>
                  <a:srgbClr val="C00000"/>
                </a:solidFill>
              </a:rPr>
              <a:t>розглядали</a:t>
            </a:r>
            <a:r>
              <a:rPr lang="ru-RU" sz="2800" dirty="0">
                <a:solidFill>
                  <a:srgbClr val="C00000"/>
                </a:solidFill>
              </a:rPr>
              <a:t>? </a:t>
            </a:r>
            <a:r>
              <a:rPr lang="ru-RU" sz="2800" dirty="0" err="1">
                <a:solidFill>
                  <a:srgbClr val="C00000"/>
                </a:solidFill>
              </a:rPr>
              <a:t>Що</a:t>
            </a:r>
            <a:r>
              <a:rPr lang="ru-RU" sz="2800" dirty="0">
                <a:solidFill>
                  <a:srgbClr val="C00000"/>
                </a:solidFill>
              </a:rPr>
              <a:t> на </a:t>
            </a:r>
            <a:r>
              <a:rPr lang="ru-RU" sz="2800" dirty="0" err="1">
                <a:solidFill>
                  <a:srgbClr val="C00000"/>
                </a:solidFill>
              </a:rPr>
              <a:t>ній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було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зображено</a:t>
            </a:r>
            <a:r>
              <a:rPr lang="ru-RU" sz="2800" dirty="0">
                <a:solidFill>
                  <a:srgbClr val="C00000"/>
                </a:solidFill>
              </a:rPr>
              <a:t>?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 3.Давайте </a:t>
            </a:r>
            <a:r>
              <a:rPr lang="ru-RU" sz="2800" dirty="0" err="1">
                <a:solidFill>
                  <a:srgbClr val="C00000"/>
                </a:solidFill>
              </a:rPr>
              <a:t>пригадаємо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закличку,яку</a:t>
            </a:r>
            <a:r>
              <a:rPr lang="ru-RU" sz="2800" dirty="0">
                <a:solidFill>
                  <a:srgbClr val="C00000"/>
                </a:solidFill>
              </a:rPr>
              <a:t> ми з вами </a:t>
            </a:r>
            <a:r>
              <a:rPr lang="ru-RU" sz="2800" dirty="0" err="1">
                <a:solidFill>
                  <a:srgbClr val="C00000"/>
                </a:solidFill>
              </a:rPr>
              <a:t>вивчали</a:t>
            </a:r>
            <a:r>
              <a:rPr lang="ru-RU" sz="2800" dirty="0">
                <a:solidFill>
                  <a:srgbClr val="C00000"/>
                </a:solidFill>
              </a:rPr>
              <a:t>?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 4. </a:t>
            </a:r>
            <a:r>
              <a:rPr lang="ru-RU" sz="2800" dirty="0" err="1">
                <a:solidFill>
                  <a:srgbClr val="C00000"/>
                </a:solidFill>
              </a:rPr>
              <a:t>Які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місяці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весни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ви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smtClean="0">
                <a:solidFill>
                  <a:srgbClr val="C00000"/>
                </a:solidFill>
              </a:rPr>
              <a:t>знаєте?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err="1">
                <a:solidFill>
                  <a:srgbClr val="C00000"/>
                </a:solidFill>
              </a:rPr>
              <a:t>Молодці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діти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ru-RU" sz="2800" dirty="0" err="1">
                <a:solidFill>
                  <a:srgbClr val="C00000"/>
                </a:solidFill>
              </a:rPr>
              <a:t>ви</a:t>
            </a:r>
            <a:r>
              <a:rPr lang="ru-RU" sz="2800" dirty="0">
                <a:solidFill>
                  <a:srgbClr val="C00000"/>
                </a:solidFill>
              </a:rPr>
              <a:t> добре </a:t>
            </a:r>
            <a:r>
              <a:rPr lang="ru-RU" sz="2800" dirty="0" err="1">
                <a:solidFill>
                  <a:srgbClr val="C00000"/>
                </a:solidFill>
              </a:rPr>
              <a:t>сьогодні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попрацювали</a:t>
            </a:r>
            <a:r>
              <a:rPr lang="ru-RU" sz="2800" dirty="0" smtClean="0">
                <a:solidFill>
                  <a:srgbClr val="C00000"/>
                </a:solidFill>
              </a:rPr>
              <a:t>!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err="1" smtClean="0">
                <a:solidFill>
                  <a:srgbClr val="C00000"/>
                </a:solidFill>
              </a:rPr>
              <a:t>Заняття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закінчено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800" dirty="0" err="1" smtClean="0"/>
              <a:t>Програмовий</a:t>
            </a:r>
            <a:r>
              <a:rPr lang="ru-RU" sz="2800" dirty="0" smtClean="0"/>
              <a:t> </a:t>
            </a:r>
            <a:r>
              <a:rPr lang="ru-RU" sz="2800" dirty="0" err="1"/>
              <a:t>зміст</a:t>
            </a:r>
            <a:r>
              <a:rPr lang="ru-RU" sz="2800" dirty="0"/>
              <a:t>: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узагальнити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уявлення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про весну: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назвати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прикмети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весни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розвивати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відчуття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краси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художнього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слова,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вчити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пізнавати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добирати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слова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близького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звучання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рими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);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формувати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навички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вимовляти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звукосполучення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[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шч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];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виховувати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любов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природи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err="1" smtClean="0"/>
              <a:t>Матеріал</a:t>
            </a:r>
            <a:r>
              <a:rPr lang="ru-RU" sz="2800" dirty="0"/>
              <a:t>: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ілюстрації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«  Весна», синя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хустинка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сонце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промінчиками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>
                <a:solidFill>
                  <a:srgbClr val="7030A0"/>
                </a:solidFill>
              </a:rPr>
              <a:t>Хід заняття.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7030A0"/>
                </a:solidFill>
              </a:rPr>
              <a:t>1. </a:t>
            </a:r>
            <a:r>
              <a:rPr lang="uk-UA" dirty="0" smtClean="0">
                <a:solidFill>
                  <a:srgbClr val="7030A0"/>
                </a:solidFill>
              </a:rPr>
              <a:t>Ігрова </a:t>
            </a:r>
            <a:r>
              <a:rPr lang="uk-UA" dirty="0">
                <a:solidFill>
                  <a:srgbClr val="7030A0"/>
                </a:solidFill>
              </a:rPr>
              <a:t>ситуація. Вихователь загадує загадку.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7030A0"/>
                </a:solidFill>
              </a:rPr>
              <a:t>Дуже гарну вроду має,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7030A0"/>
                </a:solidFill>
              </a:rPr>
              <a:t>Землю зіллям засіває,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7030A0"/>
                </a:solidFill>
              </a:rPr>
              <a:t>Заквітчала ліс, діброву,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7030A0"/>
                </a:solidFill>
              </a:rPr>
              <a:t>Принесла у луг обнову.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7030A0"/>
                </a:solidFill>
              </a:rPr>
              <a:t>Відгадали хто вона?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7030A0"/>
                </a:solidFill>
              </a:rPr>
              <a:t>Ну звичайно, це ( весна)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0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accent2"/>
                </a:solidFill>
              </a:rPr>
              <a:t>2.Бесіда </a:t>
            </a:r>
            <a:r>
              <a:rPr lang="ru-RU" sz="2400" dirty="0">
                <a:solidFill>
                  <a:schemeClr val="accent2"/>
                </a:solidFill>
              </a:rPr>
              <a:t>« Весна». </a:t>
            </a:r>
            <a:r>
              <a:rPr lang="ru-RU" sz="2400" dirty="0" err="1">
                <a:solidFill>
                  <a:schemeClr val="accent2"/>
                </a:solidFill>
              </a:rPr>
              <a:t>Вихователь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демонструє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дітям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ілюстрацію</a:t>
            </a:r>
            <a:r>
              <a:rPr lang="ru-RU" sz="2400" dirty="0">
                <a:solidFill>
                  <a:schemeClr val="accent2"/>
                </a:solidFill>
              </a:rPr>
              <a:t>  « Весна» і проводить </a:t>
            </a:r>
            <a:r>
              <a:rPr lang="ru-RU" sz="2400" dirty="0" err="1">
                <a:solidFill>
                  <a:schemeClr val="accent2"/>
                </a:solidFill>
              </a:rPr>
              <a:t>бесіду</a:t>
            </a:r>
            <a:r>
              <a:rPr lang="ru-RU" sz="2400" dirty="0">
                <a:solidFill>
                  <a:schemeClr val="accent2"/>
                </a:solidFill>
              </a:rPr>
              <a:t>.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- Яку </a:t>
            </a:r>
            <a:r>
              <a:rPr lang="ru-RU" sz="2400" dirty="0">
                <a:solidFill>
                  <a:schemeClr val="accent2"/>
                </a:solidFill>
              </a:rPr>
              <a:t>пору року </a:t>
            </a:r>
            <a:r>
              <a:rPr lang="ru-RU" sz="2400" dirty="0" err="1">
                <a:solidFill>
                  <a:schemeClr val="accent2"/>
                </a:solidFill>
              </a:rPr>
              <a:t>зображено</a:t>
            </a:r>
            <a:r>
              <a:rPr lang="ru-RU" sz="2400" dirty="0">
                <a:solidFill>
                  <a:schemeClr val="accent2"/>
                </a:solidFill>
              </a:rPr>
              <a:t> на </a:t>
            </a:r>
            <a:r>
              <a:rPr lang="ru-RU" sz="2400" dirty="0" err="1">
                <a:solidFill>
                  <a:schemeClr val="accent2"/>
                </a:solidFill>
              </a:rPr>
              <a:t>картині</a:t>
            </a:r>
            <a:r>
              <a:rPr lang="ru-RU" sz="2400" dirty="0">
                <a:solidFill>
                  <a:schemeClr val="accent2"/>
                </a:solidFill>
              </a:rPr>
              <a:t>? (Весна).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- Як </a:t>
            </a:r>
            <a:r>
              <a:rPr lang="ru-RU" sz="2400" dirty="0" err="1">
                <a:solidFill>
                  <a:schemeClr val="accent2"/>
                </a:solidFill>
              </a:rPr>
              <a:t>ви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здогадалися</a:t>
            </a:r>
            <a:r>
              <a:rPr lang="ru-RU" sz="2400" dirty="0">
                <a:solidFill>
                  <a:schemeClr val="accent2"/>
                </a:solidFill>
              </a:rPr>
              <a:t>? За </a:t>
            </a:r>
            <a:r>
              <a:rPr lang="ru-RU" sz="2400" dirty="0" err="1">
                <a:solidFill>
                  <a:schemeClr val="accent2"/>
                </a:solidFill>
              </a:rPr>
              <a:t>якими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ознаками</a:t>
            </a:r>
            <a:r>
              <a:rPr lang="ru-RU" sz="2400" dirty="0">
                <a:solidFill>
                  <a:schemeClr val="accent2"/>
                </a:solidFill>
              </a:rPr>
              <a:t>? ( </a:t>
            </a:r>
            <a:r>
              <a:rPr lang="ru-RU" sz="2400" dirty="0" err="1">
                <a:solidFill>
                  <a:schemeClr val="accent2"/>
                </a:solidFill>
              </a:rPr>
              <a:t>Яскраво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світить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сонечко</a:t>
            </a:r>
            <a:r>
              <a:rPr lang="ru-RU" sz="2400" dirty="0">
                <a:solidFill>
                  <a:schemeClr val="accent2"/>
                </a:solidFill>
              </a:rPr>
              <a:t>. Небо </a:t>
            </a:r>
            <a:r>
              <a:rPr lang="ru-RU" sz="2400" dirty="0" err="1">
                <a:solidFill>
                  <a:schemeClr val="accent2"/>
                </a:solidFill>
              </a:rPr>
              <a:t>блакитне</a:t>
            </a:r>
            <a:r>
              <a:rPr lang="ru-RU" sz="2400" dirty="0">
                <a:solidFill>
                  <a:schemeClr val="accent2"/>
                </a:solidFill>
              </a:rPr>
              <a:t>. Дерева </a:t>
            </a:r>
            <a:r>
              <a:rPr lang="ru-RU" sz="2400" dirty="0" err="1">
                <a:solidFill>
                  <a:schemeClr val="accent2"/>
                </a:solidFill>
              </a:rPr>
              <a:t>ще</a:t>
            </a:r>
            <a:r>
              <a:rPr lang="ru-RU" sz="2400" dirty="0">
                <a:solidFill>
                  <a:schemeClr val="accent2"/>
                </a:solidFill>
              </a:rPr>
              <a:t> без </a:t>
            </a:r>
            <a:r>
              <a:rPr lang="ru-RU" sz="2400" dirty="0" err="1">
                <a:solidFill>
                  <a:schemeClr val="accent2"/>
                </a:solidFill>
              </a:rPr>
              <a:t>листя</a:t>
            </a:r>
            <a:r>
              <a:rPr lang="ru-RU" sz="2400" dirty="0">
                <a:solidFill>
                  <a:schemeClr val="accent2"/>
                </a:solidFill>
              </a:rPr>
              <a:t>. </a:t>
            </a:r>
            <a:r>
              <a:rPr lang="ru-RU" sz="2400" dirty="0" err="1">
                <a:solidFill>
                  <a:schemeClr val="accent2"/>
                </a:solidFill>
              </a:rPr>
              <a:t>Травичка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зеленіє</a:t>
            </a:r>
            <a:r>
              <a:rPr lang="ru-RU" sz="2400" dirty="0">
                <a:solidFill>
                  <a:schemeClr val="accent2"/>
                </a:solidFill>
              </a:rPr>
              <a:t>. </a:t>
            </a:r>
            <a:r>
              <a:rPr lang="ru-RU" sz="2400" dirty="0" err="1">
                <a:solidFill>
                  <a:schemeClr val="accent2"/>
                </a:solidFill>
              </a:rPr>
              <a:t>з’явилися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перші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квіточка</a:t>
            </a:r>
            <a:r>
              <a:rPr lang="ru-RU" sz="2400" dirty="0">
                <a:solidFill>
                  <a:schemeClr val="accent2"/>
                </a:solidFill>
              </a:rPr>
              <a:t>).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- А </a:t>
            </a:r>
            <a:r>
              <a:rPr lang="ru-RU" sz="2400" dirty="0" err="1">
                <a:solidFill>
                  <a:schemeClr val="accent2"/>
                </a:solidFill>
              </a:rPr>
              <a:t>сонечко</a:t>
            </a:r>
            <a:r>
              <a:rPr lang="ru-RU" sz="2400" dirty="0">
                <a:solidFill>
                  <a:schemeClr val="accent2"/>
                </a:solidFill>
              </a:rPr>
              <a:t> яке? ( </a:t>
            </a:r>
            <a:r>
              <a:rPr lang="ru-RU" sz="2400" dirty="0" err="1">
                <a:solidFill>
                  <a:schemeClr val="accent2"/>
                </a:solidFill>
              </a:rPr>
              <a:t>Яскраве</a:t>
            </a:r>
            <a:r>
              <a:rPr lang="ru-RU" sz="2400" dirty="0">
                <a:solidFill>
                  <a:schemeClr val="accent2"/>
                </a:solidFill>
              </a:rPr>
              <a:t>, </a:t>
            </a:r>
            <a:r>
              <a:rPr lang="ru-RU" sz="2400" dirty="0" err="1">
                <a:solidFill>
                  <a:schemeClr val="accent2"/>
                </a:solidFill>
              </a:rPr>
              <a:t>лагідне</a:t>
            </a:r>
            <a:r>
              <a:rPr lang="ru-RU" sz="2400" dirty="0">
                <a:solidFill>
                  <a:schemeClr val="accent2"/>
                </a:solidFill>
              </a:rPr>
              <a:t>, </a:t>
            </a:r>
            <a:r>
              <a:rPr lang="ru-RU" sz="2400" dirty="0" err="1">
                <a:solidFill>
                  <a:schemeClr val="accent2"/>
                </a:solidFill>
              </a:rPr>
              <a:t>привітне</a:t>
            </a:r>
            <a:r>
              <a:rPr lang="ru-RU" sz="2400" dirty="0">
                <a:solidFill>
                  <a:schemeClr val="accent2"/>
                </a:solidFill>
              </a:rPr>
              <a:t>).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 err="1">
                <a:solidFill>
                  <a:schemeClr val="accent2"/>
                </a:solidFill>
              </a:rPr>
              <a:t>Прислухайтеся</a:t>
            </a:r>
            <a:r>
              <a:rPr lang="ru-RU" sz="2400" dirty="0">
                <a:solidFill>
                  <a:schemeClr val="accent2"/>
                </a:solidFill>
              </a:rPr>
              <a:t>, по </a:t>
            </a:r>
            <a:r>
              <a:rPr lang="ru-RU" sz="2400" dirty="0" err="1">
                <a:solidFill>
                  <a:schemeClr val="accent2"/>
                </a:solidFill>
              </a:rPr>
              <a:t>весняній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травичці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гуляє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вітерець</a:t>
            </a:r>
            <a:r>
              <a:rPr lang="ru-RU" sz="2400" dirty="0">
                <a:solidFill>
                  <a:schemeClr val="accent2"/>
                </a:solidFill>
              </a:rPr>
              <a:t>. </a:t>
            </a:r>
            <a:r>
              <a:rPr lang="ru-RU" sz="2400" dirty="0" err="1">
                <a:solidFill>
                  <a:schemeClr val="accent2"/>
                </a:solidFill>
              </a:rPr>
              <a:t>Він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ще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дуже</a:t>
            </a:r>
            <a:r>
              <a:rPr lang="ru-RU" sz="2400" dirty="0">
                <a:solidFill>
                  <a:schemeClr val="accent2"/>
                </a:solidFill>
              </a:rPr>
              <a:t> слабенький. Давайте </a:t>
            </a:r>
            <a:r>
              <a:rPr lang="ru-RU" sz="2400" dirty="0" err="1">
                <a:solidFill>
                  <a:schemeClr val="accent2"/>
                </a:solidFill>
              </a:rPr>
              <a:t>допоможемо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вітерцю</a:t>
            </a:r>
            <a:r>
              <a:rPr lang="ru-RU" sz="2400" dirty="0">
                <a:solidFill>
                  <a:schemeClr val="accent2"/>
                </a:solidFill>
              </a:rPr>
              <a:t>. </a:t>
            </a:r>
            <a:r>
              <a:rPr lang="ru-RU" sz="2400" dirty="0" err="1">
                <a:solidFill>
                  <a:schemeClr val="accent2"/>
                </a:solidFill>
              </a:rPr>
              <a:t>Діти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дмухають</a:t>
            </a:r>
            <a:r>
              <a:rPr lang="ru-RU" sz="2400" dirty="0">
                <a:solidFill>
                  <a:schemeClr val="accent2"/>
                </a:solidFill>
              </a:rPr>
              <a:t> на </a:t>
            </a:r>
            <a:r>
              <a:rPr lang="ru-RU" sz="2400" dirty="0" err="1">
                <a:solidFill>
                  <a:schemeClr val="accent2"/>
                </a:solidFill>
              </a:rPr>
              <a:t>долоньку</a:t>
            </a:r>
            <a:r>
              <a:rPr lang="ru-RU" sz="2400" dirty="0">
                <a:solidFill>
                  <a:schemeClr val="accent2"/>
                </a:solidFill>
              </a:rPr>
              <a:t>.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- Як </a:t>
            </a:r>
            <a:r>
              <a:rPr lang="ru-RU" sz="2400" dirty="0" err="1">
                <a:solidFill>
                  <a:schemeClr val="accent2"/>
                </a:solidFill>
              </a:rPr>
              <a:t>шумить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вітер</a:t>
            </a:r>
            <a:r>
              <a:rPr lang="ru-RU" sz="2400" dirty="0">
                <a:solidFill>
                  <a:schemeClr val="accent2"/>
                </a:solidFill>
              </a:rPr>
              <a:t>? Ш - ш – ш – ш.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- А </a:t>
            </a:r>
            <a:r>
              <a:rPr lang="ru-RU" sz="2400" dirty="0">
                <a:solidFill>
                  <a:schemeClr val="accent2"/>
                </a:solidFill>
              </a:rPr>
              <a:t>в </a:t>
            </a:r>
            <a:r>
              <a:rPr lang="ru-RU" sz="2400" dirty="0" err="1">
                <a:solidFill>
                  <a:schemeClr val="accent2"/>
                </a:solidFill>
              </a:rPr>
              <a:t>травичці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ворушаться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перші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весняні</a:t>
            </a:r>
            <a:r>
              <a:rPr lang="ru-RU" sz="2400" dirty="0">
                <a:solidFill>
                  <a:schemeClr val="accent2"/>
                </a:solidFill>
              </a:rPr>
              <a:t> жучки. Як жучки </a:t>
            </a:r>
            <a:r>
              <a:rPr lang="ru-RU" sz="2400" dirty="0" err="1">
                <a:solidFill>
                  <a:schemeClr val="accent2"/>
                </a:solidFill>
              </a:rPr>
              <a:t>дзижчать</a:t>
            </a:r>
            <a:r>
              <a:rPr lang="ru-RU" sz="2400" dirty="0">
                <a:solidFill>
                  <a:schemeClr val="accent2"/>
                </a:solidFill>
              </a:rPr>
              <a:t>? Ж- ж – ж. 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7"/>
            <a:ext cx="4536504" cy="2905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7"/>
            <a:ext cx="3983485" cy="2905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38165"/>
            <a:ext cx="4127500" cy="3336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38165"/>
            <a:ext cx="4536504" cy="33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0465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3.Дидактична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гра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« Придумай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риму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».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Мета: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навчити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добирати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слова,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близькі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звучанням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(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риму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Вихователь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починає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речення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діти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повинні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закінчити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добрати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слово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близьке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значенням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риму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).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Скажіть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яка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іде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весна?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Чудова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ніжна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…(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чарівна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І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раді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всі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міста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і села,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Бо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йде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до нас весна…( весела).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Хоч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де - не – де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сніг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лежить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Та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вже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дзвінкий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струмок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…(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біжить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).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Г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Веселе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сонечко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розквітло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Весна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летить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прозоро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й …(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світло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Молодці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діти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pPr algn="l"/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00B050"/>
                </a:solidFill>
              </a:rPr>
              <a:t>4.Фізкультхвилинка</a:t>
            </a:r>
            <a:r>
              <a:rPr lang="ru-RU" sz="2400" dirty="0">
                <a:solidFill>
                  <a:srgbClr val="00B050"/>
                </a:solidFill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</a:t>
            </a:r>
            <a:r>
              <a:rPr lang="ru-RU" sz="2400" dirty="0" err="1" smtClean="0"/>
              <a:t>Хмарка</a:t>
            </a:r>
            <a:r>
              <a:rPr lang="ru-RU" sz="2400" dirty="0" smtClean="0"/>
              <a:t> </a:t>
            </a:r>
            <a:r>
              <a:rPr lang="ru-RU" sz="2400" dirty="0" err="1"/>
              <a:t>сонечко</a:t>
            </a:r>
            <a:r>
              <a:rPr lang="ru-RU" sz="2400" dirty="0"/>
              <a:t> </a:t>
            </a:r>
            <a:r>
              <a:rPr lang="ru-RU" sz="2400" dirty="0" err="1"/>
              <a:t>закрила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 smtClean="0"/>
              <a:t>  </a:t>
            </a:r>
            <a:r>
              <a:rPr lang="ru-RU" sz="2400" dirty="0" err="1" smtClean="0"/>
              <a:t>Слізки</a:t>
            </a:r>
            <a:r>
              <a:rPr lang="ru-RU" sz="2400" dirty="0" smtClean="0"/>
              <a:t> </a:t>
            </a:r>
            <a:r>
              <a:rPr lang="ru-RU" sz="2400" dirty="0" err="1"/>
              <a:t>срібні</a:t>
            </a:r>
            <a:r>
              <a:rPr lang="ru-RU" sz="2400" dirty="0"/>
              <a:t> обронила.</a:t>
            </a:r>
            <a:br>
              <a:rPr lang="ru-RU" sz="2400" dirty="0"/>
            </a:br>
            <a:r>
              <a:rPr lang="ru-RU" sz="2400" dirty="0" smtClean="0"/>
              <a:t>  Ми </a:t>
            </a:r>
            <a:r>
              <a:rPr lang="ru-RU" sz="2400" dirty="0" err="1"/>
              <a:t>ті</a:t>
            </a:r>
            <a:r>
              <a:rPr lang="ru-RU" sz="2400" dirty="0"/>
              <a:t> </a:t>
            </a:r>
            <a:r>
              <a:rPr lang="ru-RU" sz="2400" dirty="0" err="1"/>
              <a:t>слізки</a:t>
            </a:r>
            <a:r>
              <a:rPr lang="ru-RU" sz="2400" dirty="0"/>
              <a:t> </a:t>
            </a:r>
            <a:r>
              <a:rPr lang="ru-RU" sz="2400" dirty="0" err="1"/>
              <a:t>пошукаємо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 smtClean="0"/>
              <a:t>  У </a:t>
            </a:r>
            <a:r>
              <a:rPr lang="ru-RU" sz="2400" dirty="0" err="1"/>
              <a:t>травичці</a:t>
            </a:r>
            <a:r>
              <a:rPr lang="ru-RU" sz="2400" dirty="0"/>
              <a:t> </a:t>
            </a:r>
            <a:r>
              <a:rPr lang="ru-RU" sz="2400" dirty="0" err="1"/>
              <a:t>позбираємо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smtClean="0"/>
              <a:t>  </a:t>
            </a:r>
            <a:r>
              <a:rPr lang="ru-RU" sz="2400" dirty="0" err="1" smtClean="0"/>
              <a:t>Пострибаємо</a:t>
            </a:r>
            <a:r>
              <a:rPr lang="ru-RU" sz="2400" dirty="0"/>
              <a:t>, як зайчата.</a:t>
            </a:r>
            <a:br>
              <a:rPr lang="ru-RU" sz="2400" dirty="0"/>
            </a:br>
            <a:r>
              <a:rPr lang="ru-RU" sz="2400" dirty="0" smtClean="0"/>
              <a:t>  </a:t>
            </a:r>
            <a:r>
              <a:rPr lang="ru-RU" sz="2400" dirty="0" err="1" smtClean="0"/>
              <a:t>Полетимо</a:t>
            </a:r>
            <a:r>
              <a:rPr lang="ru-RU" sz="2400" dirty="0"/>
              <a:t>, як </a:t>
            </a:r>
            <a:r>
              <a:rPr lang="ru-RU" sz="2400" dirty="0" err="1"/>
              <a:t>пташенята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smtClean="0"/>
              <a:t>  </a:t>
            </a:r>
            <a:r>
              <a:rPr lang="ru-RU" sz="2400" dirty="0" err="1" smtClean="0"/>
              <a:t>Потанцюємо</a:t>
            </a:r>
            <a:r>
              <a:rPr lang="ru-RU" sz="2400" dirty="0" smtClean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трішки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 smtClean="0"/>
              <a:t> 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/>
              <a:t>спочили</a:t>
            </a:r>
            <a:r>
              <a:rPr lang="ru-RU" sz="2400" dirty="0"/>
              <a:t> ручки й </a:t>
            </a:r>
            <a:r>
              <a:rPr lang="ru-RU" sz="2400" dirty="0" err="1" smtClean="0"/>
              <a:t>ніжки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/>
              <a:t>веселі</a:t>
            </a:r>
            <a:r>
              <a:rPr lang="ru-RU" sz="2400" dirty="0"/>
              <a:t>! От </a:t>
            </a:r>
            <a:r>
              <a:rPr lang="ru-RU" sz="2400" dirty="0" err="1"/>
              <a:t>чудово</a:t>
            </a:r>
            <a:r>
              <a:rPr lang="ru-RU" sz="2400" dirty="0"/>
              <a:t>!</a:t>
            </a:r>
            <a:br>
              <a:rPr lang="ru-RU" sz="2400" dirty="0"/>
            </a:br>
            <a:r>
              <a:rPr lang="ru-RU" sz="2400" dirty="0" smtClean="0"/>
              <a:t>  А </a:t>
            </a:r>
            <a:r>
              <a:rPr lang="ru-RU" sz="2400" dirty="0" err="1"/>
              <a:t>тепер</a:t>
            </a:r>
            <a:r>
              <a:rPr lang="ru-RU" sz="2400" dirty="0"/>
              <a:t> до </a:t>
            </a:r>
            <a:r>
              <a:rPr lang="ru-RU" sz="2400" dirty="0" err="1"/>
              <a:t>праці</a:t>
            </a:r>
            <a:r>
              <a:rPr lang="ru-RU" sz="2400" dirty="0"/>
              <a:t> </a:t>
            </a:r>
            <a:r>
              <a:rPr lang="ru-RU" sz="2400" dirty="0" err="1"/>
              <a:t>знову</a:t>
            </a:r>
            <a:r>
              <a:rPr lang="ru-RU" sz="2400" dirty="0"/>
              <a:t>.</a:t>
            </a:r>
            <a:r>
              <a:rPr lang="ru-RU" sz="2400" dirty="0">
                <a:solidFill>
                  <a:srgbClr val="7030A0"/>
                </a:solidFill>
              </a:rPr>
              <a:t>	</a:t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0631"/>
            <a:ext cx="3619500" cy="31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ru-RU" sz="2400" dirty="0" smtClean="0"/>
              <a:t>5.Мовленнєва </a:t>
            </a:r>
            <a:r>
              <a:rPr lang="ru-RU" sz="2400" dirty="0" err="1"/>
              <a:t>гра</a:t>
            </a:r>
            <a:r>
              <a:rPr lang="ru-RU" sz="2400" dirty="0"/>
              <a:t> «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знаємо</a:t>
            </a:r>
            <a:r>
              <a:rPr lang="ru-RU" sz="2400" dirty="0"/>
              <a:t> – </a:t>
            </a:r>
            <a:r>
              <a:rPr lang="ru-RU" sz="2400" dirty="0" err="1"/>
              <a:t>розкажемо</a:t>
            </a:r>
            <a:r>
              <a:rPr lang="ru-RU" sz="2400" dirty="0"/>
              <a:t>»</a:t>
            </a:r>
            <a:br>
              <a:rPr lang="ru-RU" sz="2400" dirty="0"/>
            </a:br>
            <a:r>
              <a:rPr lang="ru-RU" sz="2400" dirty="0"/>
              <a:t>Мета: </a:t>
            </a:r>
            <a:r>
              <a:rPr lang="ru-RU" sz="2400" dirty="0" err="1"/>
              <a:t>удосконалювати</a:t>
            </a:r>
            <a:r>
              <a:rPr lang="ru-RU" sz="2400" dirty="0"/>
              <a:t> </a:t>
            </a:r>
            <a:r>
              <a:rPr lang="ru-RU" sz="2400" dirty="0" err="1"/>
              <a:t>вміння</a:t>
            </a:r>
            <a:r>
              <a:rPr lang="ru-RU" sz="2400" dirty="0"/>
              <a:t> </a:t>
            </a:r>
            <a:r>
              <a:rPr lang="ru-RU" sz="2400" dirty="0" err="1"/>
              <a:t>добирати</a:t>
            </a:r>
            <a:r>
              <a:rPr lang="ru-RU" sz="2400" dirty="0"/>
              <a:t> слова </a:t>
            </a:r>
            <a:r>
              <a:rPr lang="ru-RU" sz="2400" dirty="0" err="1"/>
              <a:t>ознаки</a:t>
            </a:r>
            <a:r>
              <a:rPr lang="ru-RU" sz="2400" dirty="0"/>
              <a:t>. </a:t>
            </a:r>
            <a:r>
              <a:rPr lang="ru-RU" sz="2400" dirty="0" err="1"/>
              <a:t>Вихователь</a:t>
            </a:r>
            <a:r>
              <a:rPr lang="ru-RU" sz="2400" dirty="0"/>
              <a:t> </a:t>
            </a:r>
            <a:r>
              <a:rPr lang="ru-RU" sz="2400" dirty="0" err="1"/>
              <a:t>пропонує</a:t>
            </a:r>
            <a:r>
              <a:rPr lang="ru-RU" sz="2400" dirty="0"/>
              <a:t> </a:t>
            </a:r>
            <a:r>
              <a:rPr lang="ru-RU" sz="2400" dirty="0" err="1"/>
              <a:t>дітям</a:t>
            </a:r>
            <a:r>
              <a:rPr lang="ru-RU" sz="2400" dirty="0"/>
              <a:t> </a:t>
            </a:r>
            <a:r>
              <a:rPr lang="ru-RU" sz="2400" dirty="0" err="1"/>
              <a:t>дібрати</a:t>
            </a:r>
            <a:r>
              <a:rPr lang="ru-RU" sz="2400" dirty="0"/>
              <a:t> слова – </a:t>
            </a:r>
            <a:r>
              <a:rPr lang="ru-RU" sz="2400" dirty="0" err="1"/>
              <a:t>ознаки</a:t>
            </a:r>
            <a:r>
              <a:rPr lang="ru-RU" sz="2400" dirty="0"/>
              <a:t> до </a:t>
            </a:r>
            <a:r>
              <a:rPr lang="ru-RU" sz="2400" dirty="0" err="1"/>
              <a:t>поданих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Весна яка?</a:t>
            </a:r>
            <a:br>
              <a:rPr lang="ru-RU" sz="2400" dirty="0"/>
            </a:br>
            <a:r>
              <a:rPr lang="ru-RU" sz="2400" dirty="0"/>
              <a:t>Сонечко яке?</a:t>
            </a:r>
            <a:br>
              <a:rPr lang="ru-RU" sz="2400" dirty="0"/>
            </a:br>
            <a:r>
              <a:rPr lang="ru-RU" sz="2400" dirty="0" err="1"/>
              <a:t>Струмочок</a:t>
            </a:r>
            <a:r>
              <a:rPr lang="ru-RU" sz="2400" dirty="0"/>
              <a:t> </a:t>
            </a:r>
            <a:r>
              <a:rPr lang="ru-RU" sz="2400" dirty="0" err="1"/>
              <a:t>який</a:t>
            </a:r>
            <a:r>
              <a:rPr lang="ru-RU" sz="2400" dirty="0"/>
              <a:t>?</a:t>
            </a:r>
            <a:br>
              <a:rPr lang="ru-RU" sz="2400" dirty="0"/>
            </a:br>
            <a:r>
              <a:rPr lang="ru-RU" sz="2400" dirty="0"/>
              <a:t>Дерева </a:t>
            </a:r>
            <a:r>
              <a:rPr lang="ru-RU" sz="2400" dirty="0" err="1"/>
              <a:t>які</a:t>
            </a:r>
            <a:r>
              <a:rPr lang="ru-RU" sz="2400" dirty="0"/>
              <a:t>?</a:t>
            </a:r>
            <a:br>
              <a:rPr lang="ru-RU" sz="2400" dirty="0"/>
            </a:br>
            <a:r>
              <a:rPr lang="ru-RU" sz="2400" dirty="0"/>
              <a:t>Небо яке?</a:t>
            </a:r>
            <a:br>
              <a:rPr lang="ru-RU" sz="2400" dirty="0"/>
            </a:br>
            <a:r>
              <a:rPr lang="ru-RU" sz="2400" dirty="0"/>
              <a:t>Трава яка?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21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6.Дидактична </a:t>
            </a:r>
            <a:r>
              <a:rPr lang="ru-RU" sz="2400" dirty="0" err="1">
                <a:solidFill>
                  <a:srgbClr val="FF0000"/>
                </a:solidFill>
              </a:rPr>
              <a:t>гра</a:t>
            </a:r>
            <a:r>
              <a:rPr lang="ru-RU" sz="2400" dirty="0">
                <a:solidFill>
                  <a:srgbClr val="FF0000"/>
                </a:solidFill>
              </a:rPr>
              <a:t> « </a:t>
            </a:r>
            <a:r>
              <a:rPr lang="ru-RU" sz="2400" dirty="0" err="1">
                <a:solidFill>
                  <a:srgbClr val="FF0000"/>
                </a:solidFill>
              </a:rPr>
              <a:t>Перестрибни</a:t>
            </a:r>
            <a:r>
              <a:rPr lang="ru-RU" sz="2400" dirty="0">
                <a:solidFill>
                  <a:srgbClr val="FF0000"/>
                </a:solidFill>
              </a:rPr>
              <a:t> через </a:t>
            </a:r>
            <a:r>
              <a:rPr lang="ru-RU" sz="2400" dirty="0" err="1">
                <a:solidFill>
                  <a:srgbClr val="FF0000"/>
                </a:solidFill>
              </a:rPr>
              <a:t>калюжу</a:t>
            </a:r>
            <a:r>
              <a:rPr lang="ru-RU" sz="2400" dirty="0">
                <a:solidFill>
                  <a:srgbClr val="FF0000"/>
                </a:solidFill>
              </a:rPr>
              <a:t>».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Мета : </a:t>
            </a:r>
            <a:r>
              <a:rPr lang="ru-RU" sz="2400" dirty="0" err="1">
                <a:solidFill>
                  <a:srgbClr val="FF0000"/>
                </a:solidFill>
              </a:rPr>
              <a:t>вправляти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дітей</a:t>
            </a:r>
            <a:r>
              <a:rPr lang="ru-RU" sz="2400" dirty="0">
                <a:solidFill>
                  <a:srgbClr val="FF0000"/>
                </a:solidFill>
              </a:rPr>
              <a:t> у </a:t>
            </a:r>
            <a:r>
              <a:rPr lang="ru-RU" sz="2400" dirty="0" err="1">
                <a:solidFill>
                  <a:srgbClr val="FF0000"/>
                </a:solidFill>
              </a:rPr>
              <a:t>добиранні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тематичних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слів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складанні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речень</a:t>
            </a:r>
            <a:r>
              <a:rPr lang="ru-RU" sz="2400" dirty="0">
                <a:solidFill>
                  <a:srgbClr val="FF0000"/>
                </a:solidFill>
              </a:rPr>
              <a:t> з </a:t>
            </a:r>
            <a:r>
              <a:rPr lang="ru-RU" sz="2400" dirty="0" err="1">
                <a:solidFill>
                  <a:srgbClr val="FF0000"/>
                </a:solidFill>
              </a:rPr>
              <a:t>поданими</a:t>
            </a:r>
            <a:r>
              <a:rPr lang="ru-RU" sz="2400" dirty="0">
                <a:solidFill>
                  <a:srgbClr val="FF0000"/>
                </a:solidFill>
              </a:rPr>
              <a:t> словами.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err="1">
                <a:solidFill>
                  <a:srgbClr val="FF0000"/>
                </a:solidFill>
              </a:rPr>
              <a:t>Діти</a:t>
            </a:r>
            <a:r>
              <a:rPr lang="ru-RU" sz="2400" dirty="0">
                <a:solidFill>
                  <a:srgbClr val="FF0000"/>
                </a:solidFill>
              </a:rPr>
              <a:t> стоять у </a:t>
            </a:r>
            <a:r>
              <a:rPr lang="ru-RU" sz="2400" dirty="0" err="1">
                <a:solidFill>
                  <a:srgbClr val="FF0000"/>
                </a:solidFill>
              </a:rPr>
              <a:t>одній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шерензі</a:t>
            </a:r>
            <a:r>
              <a:rPr lang="ru-RU" sz="2400" dirty="0">
                <a:solidFill>
                  <a:srgbClr val="FF0000"/>
                </a:solidFill>
              </a:rPr>
              <a:t> на краю </a:t>
            </a:r>
            <a:r>
              <a:rPr lang="ru-RU" sz="2400" dirty="0" err="1">
                <a:solidFill>
                  <a:srgbClr val="FF0000"/>
                </a:solidFill>
              </a:rPr>
              <a:t>килимка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посередині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нього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лежить</a:t>
            </a:r>
            <a:r>
              <a:rPr lang="ru-RU" sz="2400" dirty="0">
                <a:solidFill>
                  <a:srgbClr val="FF0000"/>
                </a:solidFill>
              </a:rPr>
              <a:t> синя </a:t>
            </a:r>
            <a:r>
              <a:rPr lang="ru-RU" sz="2400" dirty="0" err="1">
                <a:solidFill>
                  <a:srgbClr val="FF0000"/>
                </a:solidFill>
              </a:rPr>
              <a:t>хустка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це</a:t>
            </a:r>
            <a:r>
              <a:rPr lang="ru-RU" sz="2400" dirty="0">
                <a:solidFill>
                  <a:srgbClr val="FF0000"/>
                </a:solidFill>
              </a:rPr>
              <a:t> -  «</a:t>
            </a:r>
            <a:r>
              <a:rPr lang="ru-RU" sz="2400" dirty="0" err="1">
                <a:solidFill>
                  <a:srgbClr val="FF0000"/>
                </a:solidFill>
              </a:rPr>
              <a:t>калюжа</a:t>
            </a:r>
            <a:r>
              <a:rPr lang="ru-RU" sz="2400" dirty="0">
                <a:solidFill>
                  <a:srgbClr val="FF0000"/>
                </a:solidFill>
              </a:rPr>
              <a:t>». Перед </a:t>
            </a:r>
            <a:r>
              <a:rPr lang="ru-RU" sz="2400" dirty="0" err="1">
                <a:solidFill>
                  <a:srgbClr val="FF0000"/>
                </a:solidFill>
              </a:rPr>
              <a:t>тим</a:t>
            </a:r>
            <a:r>
              <a:rPr lang="ru-RU" sz="2400" dirty="0">
                <a:solidFill>
                  <a:srgbClr val="FF0000"/>
                </a:solidFill>
              </a:rPr>
              <a:t> як </a:t>
            </a:r>
            <a:r>
              <a:rPr lang="ru-RU" sz="2400" dirty="0" err="1">
                <a:solidFill>
                  <a:srgbClr val="FF0000"/>
                </a:solidFill>
              </a:rPr>
              <a:t>перестрибнути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її</a:t>
            </a:r>
            <a:r>
              <a:rPr lang="ru-RU" sz="2400" dirty="0">
                <a:solidFill>
                  <a:srgbClr val="FF0000"/>
                </a:solidFill>
              </a:rPr>
              <a:t> , </a:t>
            </a:r>
            <a:r>
              <a:rPr lang="ru-RU" sz="2400" dirty="0" err="1">
                <a:solidFill>
                  <a:srgbClr val="FF0000"/>
                </a:solidFill>
              </a:rPr>
              <a:t>необхідно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назвати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весняне</a:t>
            </a:r>
            <a:r>
              <a:rPr lang="ru-RU" sz="2400" dirty="0">
                <a:solidFill>
                  <a:srgbClr val="FF0000"/>
                </a:solidFill>
              </a:rPr>
              <a:t> слово, </a:t>
            </a:r>
            <a:r>
              <a:rPr lang="ru-RU" sz="2400" dirty="0" err="1">
                <a:solidFill>
                  <a:srgbClr val="FF0000"/>
                </a:solidFill>
              </a:rPr>
              <a:t>наступний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малюк</a:t>
            </a:r>
            <a:r>
              <a:rPr lang="ru-RU" sz="2400" dirty="0">
                <a:solidFill>
                  <a:srgbClr val="FF0000"/>
                </a:solidFill>
              </a:rPr>
              <a:t> перед </a:t>
            </a:r>
            <a:r>
              <a:rPr lang="ru-RU" sz="2400" dirty="0" err="1">
                <a:solidFill>
                  <a:srgbClr val="FF0000"/>
                </a:solidFill>
              </a:rPr>
              <a:t>стрибком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складає</a:t>
            </a:r>
            <a:r>
              <a:rPr lang="ru-RU" sz="2400" dirty="0">
                <a:solidFill>
                  <a:srgbClr val="FF0000"/>
                </a:solidFill>
              </a:rPr>
              <a:t> з ним </a:t>
            </a:r>
            <a:r>
              <a:rPr lang="ru-RU" sz="2400" dirty="0" err="1">
                <a:solidFill>
                  <a:srgbClr val="FF0000"/>
                </a:solidFill>
              </a:rPr>
              <a:t>речення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третій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знову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називає</a:t>
            </a:r>
            <a:r>
              <a:rPr lang="ru-RU" sz="2400" dirty="0">
                <a:solidFill>
                  <a:srgbClr val="FF0000"/>
                </a:solidFill>
              </a:rPr>
              <a:t> слово.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263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Заняття з мовленнєвого  розвитку  для дітей середньої групи  на  тему:  « В гості йде до нас весна»  </vt:lpstr>
      <vt:lpstr>     Програмовий зміст: узагальнити уявлення дітей про весну: назвати прикмети весни; розвивати у дітей відчуття краси художнього слова, вчити пізнавати та добирати слова близького звучання (рими); формувати навички вимовляти звукосполучення [ шч ]; виховувати любов до природи. Матеріал: ілюстрації «  Весна», синя                             хустинка, сонце з промінчиками. </vt:lpstr>
      <vt:lpstr>Хід заняття.</vt:lpstr>
      <vt:lpstr>2.Бесіда « Весна». Вихователь демонструє дітям ілюстрацію  « Весна» і проводить бесіду. - Яку пору року зображено на картині? (Весна). - Як ви здогадалися? За якими ознаками? ( Яскраво світить сонечко. Небо блакитне. Дерева ще без листя. Травичка зеленіє. з’явилися перші квіточка). - А сонечко яке? ( Яскраве, лагідне, привітне). Прислухайтеся, по весняній травичці гуляє вітерець. Він ще дуже слабенький. Давайте допоможемо вітерцю. Діти дмухають на долоньку. - Як шумить вітер? Ш - ш – ш – ш. - А в травичці ворушаться перші весняні жучки. Як жучки дзижчать? Ж- ж – ж.  </vt:lpstr>
      <vt:lpstr>Презентация PowerPoint</vt:lpstr>
      <vt:lpstr>3.Дидактична гра « Придумай риму». Мета: навчити добирати слова, близькі за звучанням ( риму). Вихователь починає речення а діти повинні закінчити його – добрати слово близьке за значенням (риму).    А) Скажіть, яка іде весна?    Чудова, ніжна…( чарівна).  Б) І раді всі міста і села,                Бо йде до нас весна…( весела).                      В) Хоч де - не – де ще сніг лежить,                         Та вже дзвінкий струмок…( біжить ).            Г) Веселе сонечко розквітло,                      Весна летить прозоро й …( світло). Молодці діти! </vt:lpstr>
      <vt:lpstr>  4.Фізкультхвилинка.   Хмарка сонечко закрила,   Слізки срібні обронила.   Ми ті слізки пошукаємо,   У травичці позбираємо.   Пострибаємо, як зайчата.   Полетимо, як пташенята.   Потанцюємо ще трішки,   Щоб спочили ручки й ніжки,   Всі веселі! От чудово!   А тепер до праці знову.  </vt:lpstr>
      <vt:lpstr>5.Мовленнєва гра « Що знаємо – розкажемо» Мета: удосконалювати вміння добирати слова ознаки. Вихователь пропонує дітям дібрати слова – ознаки до поданих слів. Весна яка? Сонечко яке? Струмочок який? Дерева які? Небо яке? Трава яка? </vt:lpstr>
      <vt:lpstr> 6.Дидактична гра « Перестрибни через калюжу». Мета : вправляти дітей у добиранні тематичних слів, складанні речень з поданими словами. Діти стоять у одній шерензі на краю килимка, посередині нього лежить синя хустка, це -  «калюжа». Перед тим як перестрибнути її , необхідно назвати весняне слово, наступний малюк перед стрибком складає з ним речення, третій знову називає слово. </vt:lpstr>
      <vt:lpstr> 7. Вивчення заклички. Вдосконалення вимови звукосполучень [ шч].  Іди, іди, дощику Зварю тобі борщику. У глинянім горщику Іди, іди, дощику </vt:lpstr>
      <vt:lpstr>8.Вихователь.  Послухайте діти  загадку: Добре, гарне,           На людей дивиться       А людям на себе                              Дивитися не велить. ( Сонце). Вихователь на магнітну дошку виставляє сонечко. Щоб повернути сонечку промені потрібно відгадати загадки,готові? Слухайте уважно! </vt:lpstr>
      <vt:lpstr>Презентация PowerPoint</vt:lpstr>
      <vt:lpstr>9.Висновок.  Запитання до дітей.   1.Діти, давайте пригадаємо про що в нас сьогодні було заняття?  2. Що за  картину ми розглядали? Що на ній було зображено?  3.Давайте пригадаємо закличку,яку ми з вами вивчали?  4. Які місяці весни ви знаєте? Молодці діти, ви добре сьогодні попрацювали!  Заняття закінчено.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10</cp:revision>
  <dcterms:created xsi:type="dcterms:W3CDTF">2014-03-06T08:28:50Z</dcterms:created>
  <dcterms:modified xsi:type="dcterms:W3CDTF">2014-03-11T14:39:44Z</dcterms:modified>
</cp:coreProperties>
</file>